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086" r:id="rId2"/>
    <p:sldId id="282" r:id="rId3"/>
    <p:sldId id="290" r:id="rId4"/>
    <p:sldId id="283" r:id="rId5"/>
    <p:sldId id="310" r:id="rId6"/>
    <p:sldId id="284" r:id="rId7"/>
    <p:sldId id="291" r:id="rId8"/>
    <p:sldId id="285" r:id="rId9"/>
    <p:sldId id="311" r:id="rId10"/>
    <p:sldId id="309" r:id="rId11"/>
    <p:sldId id="312" r:id="rId12"/>
    <p:sldId id="287" r:id="rId13"/>
    <p:sldId id="288" r:id="rId14"/>
    <p:sldId id="4085" r:id="rId15"/>
    <p:sldId id="292" r:id="rId16"/>
    <p:sldId id="293" r:id="rId17"/>
    <p:sldId id="308" r:id="rId18"/>
    <p:sldId id="295" r:id="rId19"/>
    <p:sldId id="296" r:id="rId20"/>
    <p:sldId id="357" r:id="rId21"/>
    <p:sldId id="361" r:id="rId22"/>
    <p:sldId id="363" r:id="rId23"/>
    <p:sldId id="364" r:id="rId24"/>
    <p:sldId id="375" r:id="rId25"/>
    <p:sldId id="4081" r:id="rId26"/>
    <p:sldId id="4080" r:id="rId27"/>
    <p:sldId id="4082" r:id="rId28"/>
    <p:sldId id="4083" r:id="rId29"/>
    <p:sldId id="4084" r:id="rId30"/>
    <p:sldId id="302" r:id="rId31"/>
    <p:sldId id="4077" r:id="rId32"/>
    <p:sldId id="4078" r:id="rId33"/>
    <p:sldId id="40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F5F37-2F93-4EDC-9025-ED4F31BFDF6D}" type="datetimeFigureOut">
              <a:rPr lang="en-IN" smtClean="0"/>
              <a:t>16-07-2025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DAE32-DCE8-4463-889B-17634A0C0D6A}" type="slidenum">
              <a:rPr lang="en-IN" smtClean="0"/>
              <a:t>‹#›</a:t>
            </a:fld>
            <a:endParaRPr lang="en-IN"/>
          </a:p>
        </p:txBody>
      </p:sp>
    </p:spTree>
    <p:extLst>
      <p:ext uri="{BB962C8B-B14F-4D97-AF65-F5344CB8AC3E}">
        <p14:creationId xmlns:p14="http://schemas.microsoft.com/office/powerpoint/2010/main" val="420815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rPr>
              <a:t>Random topics just for revising some concepts.</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FCC5FCF-6345-43DC-B3A2-0A8A873FDCB1}" type="slidenum">
              <a:rPr kumimoji="0" lang="sv-SE"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87AB8838-1020-54E5-DD72-2864040A55F5}"/>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4022D4BC-EA93-73B4-673C-09B701748F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rPr>
              <a:t>Random topics just for revising some concepts.</a:t>
            </a:r>
          </a:p>
        </p:txBody>
      </p:sp>
      <p:sp>
        <p:nvSpPr>
          <p:cNvPr id="92164" name="Slide Number Placeholder 3">
            <a:extLst>
              <a:ext uri="{FF2B5EF4-FFF2-40B4-BE49-F238E27FC236}">
                <a16:creationId xmlns:a16="http://schemas.microsoft.com/office/drawing/2014/main" id="{FFF0E9AE-6A27-F832-62D1-C391444D80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A14734B-5D3B-49FA-9073-46DC51AC4DD1}" type="slidenum">
              <a:rPr lang="sv-SE" altLang="en-US" sz="1200" smtClean="0"/>
              <a:pPr/>
              <a:t>28</a:t>
            </a:fld>
            <a:endParaRPr lang="sv-SE"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1FB4706-0F98-E141-F114-E8B35C78D577}"/>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25AE1D77-D960-0D18-23C1-24BA6C4234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rPr>
              <a:t>Random topics just for revising some concepts.</a:t>
            </a:r>
          </a:p>
        </p:txBody>
      </p:sp>
      <p:sp>
        <p:nvSpPr>
          <p:cNvPr id="94212" name="Slide Number Placeholder 3">
            <a:extLst>
              <a:ext uri="{FF2B5EF4-FFF2-40B4-BE49-F238E27FC236}">
                <a16:creationId xmlns:a16="http://schemas.microsoft.com/office/drawing/2014/main" id="{48A0C970-7A5A-EEDA-2F92-369488126B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8DE12B4-27ED-4D7E-9E6A-67936A61351F}" type="slidenum">
              <a:rPr lang="sv-SE" altLang="en-US" sz="1200" smtClean="0"/>
              <a:pPr/>
              <a:t>29</a:t>
            </a:fld>
            <a:endParaRPr lang="sv-SE"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061A160-2C8A-684E-C681-9E18F42E11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3C997D5-EB02-4E07-9EEB-AB50932DA8FF}" type="slidenum">
              <a:rPr lang="en-US" altLang="en-US" sz="1200" smtClean="0"/>
              <a:pPr/>
              <a:t>30</a:t>
            </a:fld>
            <a:endParaRPr lang="en-US" altLang="en-US" sz="1200"/>
          </a:p>
        </p:txBody>
      </p:sp>
      <p:sp>
        <p:nvSpPr>
          <p:cNvPr id="96259" name="Rectangle 2">
            <a:extLst>
              <a:ext uri="{FF2B5EF4-FFF2-40B4-BE49-F238E27FC236}">
                <a16:creationId xmlns:a16="http://schemas.microsoft.com/office/drawing/2014/main" id="{59904F37-217B-04C6-01EF-E2717276B214}"/>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3C48BD0B-663C-46F7-D432-33EF433E7E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rPr>
              <a:t>Random topics just for revising some concepts.</a:t>
            </a: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AA027E-8E8F-463B-84A5-817956C58B45}" type="slidenum">
              <a:rPr kumimoji="0" lang="sv-SE"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rPr>
              <a:t>Random topics just for revising some concepts.</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FCC5FCF-6345-43DC-B3A2-0A8A873FDCB1}" type="slidenum">
              <a:rPr kumimoji="0" lang="sv-SE"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rPr>
              <a:t>Random topics just for revising some concepts.</a:t>
            </a: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AA027E-8E8F-463B-84A5-817956C58B45}" type="slidenum">
              <a:rPr kumimoji="0" lang="sv-SE"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rPr>
              <a:t>Random topics just for revising some concepts.</a:t>
            </a: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BC8905D-94F3-4F0C-A8CC-ED4E20262CCB}" type="slidenum">
              <a:rPr kumimoji="0" lang="sv-SE"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PMingLiU" pitchFamily="18" charset="-120"/>
              </a:defRPr>
            </a:lvl1pPr>
            <a:lvl2pPr marL="742950" indent="-285750">
              <a:spcBef>
                <a:spcPct val="30000"/>
              </a:spcBef>
              <a:defRPr kumimoji="1" sz="1200">
                <a:solidFill>
                  <a:schemeClr val="tx1"/>
                </a:solidFill>
                <a:latin typeface="Arial" panose="020B0604020202020204" pitchFamily="34" charset="0"/>
                <a:ea typeface="PMingLiU" pitchFamily="18" charset="-120"/>
              </a:defRPr>
            </a:lvl2pPr>
            <a:lvl3pPr marL="1143000" indent="-228600">
              <a:spcBef>
                <a:spcPct val="30000"/>
              </a:spcBef>
              <a:defRPr kumimoji="1" sz="1200">
                <a:solidFill>
                  <a:schemeClr val="tx1"/>
                </a:solidFill>
                <a:latin typeface="Arial" panose="020B0604020202020204" pitchFamily="34" charset="0"/>
                <a:ea typeface="PMingLiU" pitchFamily="18" charset="-120"/>
              </a:defRPr>
            </a:lvl3pPr>
            <a:lvl4pPr marL="1600200" indent="-228600">
              <a:spcBef>
                <a:spcPct val="30000"/>
              </a:spcBef>
              <a:defRPr kumimoji="1" sz="1200">
                <a:solidFill>
                  <a:schemeClr val="tx1"/>
                </a:solidFill>
                <a:latin typeface="Arial" panose="020B0604020202020204" pitchFamily="34" charset="0"/>
                <a:ea typeface="PMingLiU" pitchFamily="18" charset="-120"/>
              </a:defRPr>
            </a:lvl4pPr>
            <a:lvl5pPr marL="2057400" indent="-228600">
              <a:spcBef>
                <a:spcPct val="30000"/>
              </a:spcBef>
              <a:defRPr kumimoji="1" sz="1200">
                <a:solidFill>
                  <a:schemeClr val="tx1"/>
                </a:solidFill>
                <a:latin typeface="Arial" panose="020B0604020202020204" pitchFamily="34" charset="0"/>
                <a:ea typeface="PMingLiU"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PMingLiU"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PMingLiU"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PMingLiU"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PMingLiU" pitchFamily="18" charset="-120"/>
              </a:defRPr>
            </a:lvl9pPr>
          </a:lstStyle>
          <a:p>
            <a:pPr>
              <a:spcBef>
                <a:spcPct val="0"/>
              </a:spcBef>
            </a:pPr>
            <a:fld id="{754EBF40-9FB8-4BE0-B070-F8DEFC2E9448}" type="slidenum">
              <a:rPr lang="en-US" altLang="zh-TW" smtClean="0"/>
              <a:pPr>
                <a:spcBef>
                  <a:spcPct val="0"/>
                </a:spcBef>
              </a:pPr>
              <a:t>14</a:t>
            </a:fld>
            <a:endParaRPr lang="en-US" altLang="zh-TW"/>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4463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B94AC606-49BB-FF6B-5C33-BF42DFC15DB8}"/>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C18AC35C-578A-A8B2-605F-99BFE6BFB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88068" name="Slide Number Placeholder 3">
            <a:extLst>
              <a:ext uri="{FF2B5EF4-FFF2-40B4-BE49-F238E27FC236}">
                <a16:creationId xmlns:a16="http://schemas.microsoft.com/office/drawing/2014/main" id="{AE729FF9-5FA6-9E95-5982-28D13481EB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EE75C0C-F8E5-4828-A05B-665EB00CE905}" type="slidenum">
              <a:rPr lang="sv-SE" altLang="en-US" sz="1200" smtClean="0"/>
              <a:pPr/>
              <a:t>25</a:t>
            </a:fld>
            <a:endParaRPr lang="sv-SE"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1F53E12-C77F-EE1B-7780-4C18AB83EB52}"/>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676B169C-3C09-7513-2828-8807BAFA3D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rPr>
              <a:t>Random topics just for revising some concepts.</a:t>
            </a:r>
          </a:p>
        </p:txBody>
      </p:sp>
      <p:sp>
        <p:nvSpPr>
          <p:cNvPr id="86020" name="Slide Number Placeholder 3">
            <a:extLst>
              <a:ext uri="{FF2B5EF4-FFF2-40B4-BE49-F238E27FC236}">
                <a16:creationId xmlns:a16="http://schemas.microsoft.com/office/drawing/2014/main" id="{67CEF961-79D7-28D8-D10C-B23AC87A83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C7986EF-240F-4E59-A993-37A2829A9A00}" type="slidenum">
              <a:rPr lang="sv-SE" altLang="en-US" sz="1200" smtClean="0"/>
              <a:pPr/>
              <a:t>26</a:t>
            </a:fld>
            <a:endParaRPr lang="sv-SE"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B26A1568-0EC8-233E-E924-8FEFB21D6876}"/>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6A07A4F8-EB26-12CC-96B2-85D5DC6B5A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rPr>
              <a:t>Random topics just for revising some concepts.</a:t>
            </a:r>
          </a:p>
        </p:txBody>
      </p:sp>
      <p:sp>
        <p:nvSpPr>
          <p:cNvPr id="90116" name="Slide Number Placeholder 3">
            <a:extLst>
              <a:ext uri="{FF2B5EF4-FFF2-40B4-BE49-F238E27FC236}">
                <a16:creationId xmlns:a16="http://schemas.microsoft.com/office/drawing/2014/main" id="{3F5B0402-0EE2-1BB1-14E6-113B838D0F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D74ED0A-7BFE-40EE-808C-A272F6F9FB02}" type="slidenum">
              <a:rPr lang="sv-SE" altLang="en-US" sz="1200" smtClean="0"/>
              <a:pPr/>
              <a:t>27</a:t>
            </a:fld>
            <a:endParaRPr lang="sv-SE"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454A-B50B-99CF-5F2C-9914471B2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4E906C5-4742-264F-78E1-18B014E03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2A54A67-BCE4-0B38-9F85-498463408FE3}"/>
              </a:ext>
            </a:extLst>
          </p:cNvPr>
          <p:cNvSpPr>
            <a:spLocks noGrp="1"/>
          </p:cNvSpPr>
          <p:nvPr>
            <p:ph type="dt" sz="half" idx="10"/>
          </p:nvPr>
        </p:nvSpPr>
        <p:spPr/>
        <p:txBody>
          <a:bodyPr/>
          <a:lstStyle/>
          <a:p>
            <a:fld id="{5730D755-B304-415C-BF83-4211965A8CDC}" type="datetime1">
              <a:rPr lang="en-IN" smtClean="0"/>
              <a:t>16-07-2025</a:t>
            </a:fld>
            <a:endParaRPr lang="en-IN"/>
          </a:p>
        </p:txBody>
      </p:sp>
      <p:sp>
        <p:nvSpPr>
          <p:cNvPr id="5" name="Footer Placeholder 4">
            <a:extLst>
              <a:ext uri="{FF2B5EF4-FFF2-40B4-BE49-F238E27FC236}">
                <a16:creationId xmlns:a16="http://schemas.microsoft.com/office/drawing/2014/main" id="{77E1F8AC-443C-1ECA-AB44-6EBF6FD036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ADF0F3-AEC5-C9B9-7171-1B6A033D088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29618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3F6F-8F6C-7195-27A7-50671BA45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BFE7027-CB64-2D79-C450-A50A1A1A5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CA3577A-646B-877F-ACC8-447532FEA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BA6D9-4ADB-E95F-6717-B7292C01F6B7}"/>
              </a:ext>
            </a:extLst>
          </p:cNvPr>
          <p:cNvSpPr>
            <a:spLocks noGrp="1"/>
          </p:cNvSpPr>
          <p:nvPr>
            <p:ph type="dt" sz="half" idx="10"/>
          </p:nvPr>
        </p:nvSpPr>
        <p:spPr/>
        <p:txBody>
          <a:bodyPr/>
          <a:lstStyle/>
          <a:p>
            <a:fld id="{8EB899BD-94AB-4D8E-9C1E-CFC5E0DA6DBB}" type="datetime1">
              <a:rPr lang="en-IN" smtClean="0"/>
              <a:t>16-07-2025</a:t>
            </a:fld>
            <a:endParaRPr lang="en-IN"/>
          </a:p>
        </p:txBody>
      </p:sp>
      <p:sp>
        <p:nvSpPr>
          <p:cNvPr id="6" name="Footer Placeholder 5">
            <a:extLst>
              <a:ext uri="{FF2B5EF4-FFF2-40B4-BE49-F238E27FC236}">
                <a16:creationId xmlns:a16="http://schemas.microsoft.com/office/drawing/2014/main" id="{6660814B-405F-B37D-4F5F-B70E8488DE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D74CF4-2834-8D90-41B2-3FFB1D4BB5A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4183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C2A8B3-3C5F-769E-BE44-7FCB772A83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6DCE24B-7910-B2E8-C9C8-E2F93AFB81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0D1D4F-E585-8CF2-AC0F-F3EA4F0C4BE5}"/>
              </a:ext>
            </a:extLst>
          </p:cNvPr>
          <p:cNvSpPr>
            <a:spLocks noGrp="1"/>
          </p:cNvSpPr>
          <p:nvPr>
            <p:ph type="dt" sz="half" idx="10"/>
          </p:nvPr>
        </p:nvSpPr>
        <p:spPr/>
        <p:txBody>
          <a:bodyPr/>
          <a:lstStyle/>
          <a:p>
            <a:fld id="{EAA5DBA1-FC40-4576-9521-399351E6DCA7}" type="datetime1">
              <a:rPr lang="en-IN" smtClean="0"/>
              <a:t>16-07-2025</a:t>
            </a:fld>
            <a:endParaRPr lang="en-IN"/>
          </a:p>
        </p:txBody>
      </p:sp>
      <p:sp>
        <p:nvSpPr>
          <p:cNvPr id="5" name="Footer Placeholder 4">
            <a:extLst>
              <a:ext uri="{FF2B5EF4-FFF2-40B4-BE49-F238E27FC236}">
                <a16:creationId xmlns:a16="http://schemas.microsoft.com/office/drawing/2014/main" id="{B91C96A0-30C4-BF0C-B817-DF0BA33BBD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C19994-D6D6-8277-D64E-72F4CB96CB0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230422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Rectangle 8"/>
          <p:cNvSpPr/>
          <p:nvPr userDrawn="1"/>
        </p:nvSpPr>
        <p:spPr>
          <a:xfrm>
            <a:off x="1" y="6778868"/>
            <a:ext cx="12191997" cy="79131"/>
          </a:xfrm>
          <a:prstGeom prst="rect">
            <a:avLst/>
          </a:prstGeom>
          <a:solidFill>
            <a:srgbClr val="ED77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2" name="Rectangle 1">
            <a:extLst>
              <a:ext uri="{FF2B5EF4-FFF2-40B4-BE49-F238E27FC236}">
                <a16:creationId xmlns:a16="http://schemas.microsoft.com/office/drawing/2014/main" id="{7E43606C-9B53-79F1-02DD-16BC50BEB5CE}"/>
              </a:ext>
            </a:extLst>
          </p:cNvPr>
          <p:cNvSpPr/>
          <p:nvPr userDrawn="1"/>
        </p:nvSpPr>
        <p:spPr>
          <a:xfrm>
            <a:off x="2078655" y="431018"/>
            <a:ext cx="8107244" cy="46502"/>
          </a:xfrm>
          <a:prstGeom prst="rect">
            <a:avLst/>
          </a:prstGeom>
          <a:solidFill>
            <a:srgbClr val="F47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E07FF37-7309-52C1-8095-3F729737C23E}"/>
              </a:ext>
            </a:extLst>
          </p:cNvPr>
          <p:cNvPicPr>
            <a:picLocks noChangeAspect="1"/>
          </p:cNvPicPr>
          <p:nvPr userDrawn="1"/>
        </p:nvPicPr>
        <p:blipFill>
          <a:blip r:embed="rId2"/>
          <a:stretch>
            <a:fillRect/>
          </a:stretch>
        </p:blipFill>
        <p:spPr>
          <a:xfrm>
            <a:off x="10355072" y="178307"/>
            <a:ext cx="1547520" cy="418630"/>
          </a:xfrm>
          <a:prstGeom prst="rect">
            <a:avLst/>
          </a:prstGeom>
        </p:spPr>
      </p:pic>
      <p:pic>
        <p:nvPicPr>
          <p:cNvPr id="4" name="Picture 3">
            <a:extLst>
              <a:ext uri="{FF2B5EF4-FFF2-40B4-BE49-F238E27FC236}">
                <a16:creationId xmlns:a16="http://schemas.microsoft.com/office/drawing/2014/main" id="{C148388E-C341-A5AF-55B7-4442EC1A9BDB}"/>
              </a:ext>
            </a:extLst>
          </p:cNvPr>
          <p:cNvPicPr>
            <a:picLocks noChangeAspect="1"/>
          </p:cNvPicPr>
          <p:nvPr userDrawn="1"/>
        </p:nvPicPr>
        <p:blipFill>
          <a:blip r:embed="rId3"/>
          <a:stretch>
            <a:fillRect/>
          </a:stretch>
        </p:blipFill>
        <p:spPr>
          <a:xfrm>
            <a:off x="328281" y="178308"/>
            <a:ext cx="1581202" cy="505420"/>
          </a:xfrm>
          <a:prstGeom prst="rect">
            <a:avLst/>
          </a:prstGeom>
        </p:spPr>
      </p:pic>
    </p:spTree>
    <p:extLst>
      <p:ext uri="{BB962C8B-B14F-4D97-AF65-F5344CB8AC3E}">
        <p14:creationId xmlns:p14="http://schemas.microsoft.com/office/powerpoint/2010/main" val="137064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957697"/>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3DA-CBC5-58B5-65B8-9D38B353F9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6B5CF5-59AF-DD83-C89A-DF31B5195C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84E04A-0F9D-BFA3-1170-4193E83A918B}"/>
              </a:ext>
            </a:extLst>
          </p:cNvPr>
          <p:cNvSpPr>
            <a:spLocks noGrp="1"/>
          </p:cNvSpPr>
          <p:nvPr>
            <p:ph type="dt" sz="half" idx="10"/>
          </p:nvPr>
        </p:nvSpPr>
        <p:spPr/>
        <p:txBody>
          <a:bodyPr/>
          <a:lstStyle/>
          <a:p>
            <a:fld id="{34566409-0996-46F8-B5B3-CE802B1ACD08}" type="datetime1">
              <a:rPr lang="en-IN" smtClean="0"/>
              <a:t>16-07-2025</a:t>
            </a:fld>
            <a:endParaRPr lang="en-IN"/>
          </a:p>
        </p:txBody>
      </p:sp>
      <p:sp>
        <p:nvSpPr>
          <p:cNvPr id="5" name="Footer Placeholder 4">
            <a:extLst>
              <a:ext uri="{FF2B5EF4-FFF2-40B4-BE49-F238E27FC236}">
                <a16:creationId xmlns:a16="http://schemas.microsoft.com/office/drawing/2014/main" id="{D9E989B7-C73D-98DA-3AF0-70E1DF6AB9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C4C7C3-2C9F-8A2C-CC92-9224B93D4E61}"/>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43332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116C-C79E-55DD-9F00-FFDBCF6077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A4E630C-B948-FAC9-6274-CA2DCE44C2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3E107-FDF9-7A65-56F5-E97F0661FA39}"/>
              </a:ext>
            </a:extLst>
          </p:cNvPr>
          <p:cNvSpPr>
            <a:spLocks noGrp="1"/>
          </p:cNvSpPr>
          <p:nvPr>
            <p:ph type="dt" sz="half" idx="10"/>
          </p:nvPr>
        </p:nvSpPr>
        <p:spPr/>
        <p:txBody>
          <a:bodyPr/>
          <a:lstStyle/>
          <a:p>
            <a:fld id="{5AF502B0-D37B-4F25-B0A3-3D982057CC18}" type="datetime1">
              <a:rPr lang="en-IN" smtClean="0"/>
              <a:t>16-07-2025</a:t>
            </a:fld>
            <a:endParaRPr lang="en-IN"/>
          </a:p>
        </p:txBody>
      </p:sp>
      <p:sp>
        <p:nvSpPr>
          <p:cNvPr id="5" name="Footer Placeholder 4">
            <a:extLst>
              <a:ext uri="{FF2B5EF4-FFF2-40B4-BE49-F238E27FC236}">
                <a16:creationId xmlns:a16="http://schemas.microsoft.com/office/drawing/2014/main" id="{3B65382A-4979-C9DC-A38D-71EEC2F21C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54B501-66BB-E071-2D45-786A50329E6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40525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DFD8-0D14-BAF4-B9E1-9E8435A7ED1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64BAE9-DB1F-171F-6D48-3F467841F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68CAD39-A292-B30E-5E61-53E6C13E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ECF5A39-F187-8FE8-5DEB-F71006593467}"/>
              </a:ext>
            </a:extLst>
          </p:cNvPr>
          <p:cNvSpPr>
            <a:spLocks noGrp="1"/>
          </p:cNvSpPr>
          <p:nvPr>
            <p:ph type="dt" sz="half" idx="10"/>
          </p:nvPr>
        </p:nvSpPr>
        <p:spPr/>
        <p:txBody>
          <a:bodyPr/>
          <a:lstStyle/>
          <a:p>
            <a:fld id="{5E7979C1-CE4F-4B04-811A-9106332EF049}" type="datetime1">
              <a:rPr lang="en-IN" smtClean="0"/>
              <a:t>16-07-2025</a:t>
            </a:fld>
            <a:endParaRPr lang="en-IN"/>
          </a:p>
        </p:txBody>
      </p:sp>
      <p:sp>
        <p:nvSpPr>
          <p:cNvPr id="6" name="Footer Placeholder 5">
            <a:extLst>
              <a:ext uri="{FF2B5EF4-FFF2-40B4-BE49-F238E27FC236}">
                <a16:creationId xmlns:a16="http://schemas.microsoft.com/office/drawing/2014/main" id="{36E0DC70-1010-1A04-FE7B-7DB3E6713E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E68834-3EFD-4C90-DC78-7AB1AA3B02EE}"/>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69955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3B6E-AAAA-C190-F84C-C7A9E54BFE7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9E850B-3436-7B73-9CAF-6857749DD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440929-494D-74D0-7921-2D938A372A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3974FE-72C9-137E-0265-73F50D8D7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57EA2-CA11-4B56-861E-239081BE5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63161D1-E209-E17B-7F43-1EA7214E3B65}"/>
              </a:ext>
            </a:extLst>
          </p:cNvPr>
          <p:cNvSpPr>
            <a:spLocks noGrp="1"/>
          </p:cNvSpPr>
          <p:nvPr>
            <p:ph type="dt" sz="half" idx="10"/>
          </p:nvPr>
        </p:nvSpPr>
        <p:spPr/>
        <p:txBody>
          <a:bodyPr/>
          <a:lstStyle/>
          <a:p>
            <a:fld id="{1348C190-C030-453C-923F-70991EA519CF}" type="datetime1">
              <a:rPr lang="en-IN" smtClean="0"/>
              <a:t>16-07-2025</a:t>
            </a:fld>
            <a:endParaRPr lang="en-IN"/>
          </a:p>
        </p:txBody>
      </p:sp>
      <p:sp>
        <p:nvSpPr>
          <p:cNvPr id="8" name="Footer Placeholder 7">
            <a:extLst>
              <a:ext uri="{FF2B5EF4-FFF2-40B4-BE49-F238E27FC236}">
                <a16:creationId xmlns:a16="http://schemas.microsoft.com/office/drawing/2014/main" id="{053D1B75-14EF-E88A-5B4F-ECF203D0937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79406F7-C76D-E3CE-11A0-2DF7C798A3C0}"/>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08767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6511-9AF4-26A2-B0E0-2904E16E7DE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2C37283-2B3B-38B3-2541-367195BBA1C2}"/>
              </a:ext>
            </a:extLst>
          </p:cNvPr>
          <p:cNvSpPr>
            <a:spLocks noGrp="1"/>
          </p:cNvSpPr>
          <p:nvPr>
            <p:ph type="dt" sz="half" idx="10"/>
          </p:nvPr>
        </p:nvSpPr>
        <p:spPr/>
        <p:txBody>
          <a:bodyPr/>
          <a:lstStyle/>
          <a:p>
            <a:fld id="{69E0BF7C-2CBB-41A1-9FB6-FF10C3EAC7B3}" type="datetime1">
              <a:rPr lang="en-IN" smtClean="0"/>
              <a:t>16-07-2025</a:t>
            </a:fld>
            <a:endParaRPr lang="en-IN"/>
          </a:p>
        </p:txBody>
      </p:sp>
      <p:sp>
        <p:nvSpPr>
          <p:cNvPr id="4" name="Footer Placeholder 3">
            <a:extLst>
              <a:ext uri="{FF2B5EF4-FFF2-40B4-BE49-F238E27FC236}">
                <a16:creationId xmlns:a16="http://schemas.microsoft.com/office/drawing/2014/main" id="{361109F2-D873-FF79-0EAD-7BB606B35B1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E1DAC8C-10EC-B45D-546A-403F5F417D47}"/>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219543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1B28-282D-9541-5396-99E0DEE598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A9FACF6-3696-BA79-A674-7B2FB7D6CC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8AE520-B0BD-9957-B156-89F4DEFC7A44}"/>
              </a:ext>
            </a:extLst>
          </p:cNvPr>
          <p:cNvSpPr>
            <a:spLocks noGrp="1"/>
          </p:cNvSpPr>
          <p:nvPr>
            <p:ph type="dt" sz="half" idx="10"/>
          </p:nvPr>
        </p:nvSpPr>
        <p:spPr/>
        <p:txBody>
          <a:bodyPr/>
          <a:lstStyle/>
          <a:p>
            <a:fld id="{E51CCE80-0D0B-42AE-BD5A-4323DD78E050}" type="datetime1">
              <a:rPr lang="en-IN" smtClean="0"/>
              <a:t>16-07-2025</a:t>
            </a:fld>
            <a:endParaRPr lang="en-IN"/>
          </a:p>
        </p:txBody>
      </p:sp>
      <p:sp>
        <p:nvSpPr>
          <p:cNvPr id="5" name="Footer Placeholder 4">
            <a:extLst>
              <a:ext uri="{FF2B5EF4-FFF2-40B4-BE49-F238E27FC236}">
                <a16:creationId xmlns:a16="http://schemas.microsoft.com/office/drawing/2014/main" id="{E78C5B5D-0A2A-D9E7-19E8-E963CF0D8E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985D3D-8D58-9A45-B29D-22587F406C0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79190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756CC-275B-5F05-BC12-BB1376D4041B}"/>
              </a:ext>
            </a:extLst>
          </p:cNvPr>
          <p:cNvSpPr>
            <a:spLocks noGrp="1"/>
          </p:cNvSpPr>
          <p:nvPr>
            <p:ph type="dt" sz="half" idx="10"/>
          </p:nvPr>
        </p:nvSpPr>
        <p:spPr/>
        <p:txBody>
          <a:bodyPr/>
          <a:lstStyle/>
          <a:p>
            <a:fld id="{89B2288E-644D-4EFB-94DD-E28FC021F910}" type="datetime1">
              <a:rPr lang="en-IN" smtClean="0"/>
              <a:t>16-07-2025</a:t>
            </a:fld>
            <a:endParaRPr lang="en-IN"/>
          </a:p>
        </p:txBody>
      </p:sp>
      <p:sp>
        <p:nvSpPr>
          <p:cNvPr id="3" name="Footer Placeholder 2">
            <a:extLst>
              <a:ext uri="{FF2B5EF4-FFF2-40B4-BE49-F238E27FC236}">
                <a16:creationId xmlns:a16="http://schemas.microsoft.com/office/drawing/2014/main" id="{A64A5A5C-6A14-6463-9263-E1C97FDEBED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728AB0B-4F9E-B3E8-F5BE-48D1A7FC09CD}"/>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276766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90F-A78E-F728-A554-7D4A7AF1C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96C0024-81A1-24AC-3552-CA9CEA7E4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D68CF34-E943-6E55-F9DC-69271DB3A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B6FBF-46A8-C3B9-7C32-FF6F9D37EA35}"/>
              </a:ext>
            </a:extLst>
          </p:cNvPr>
          <p:cNvSpPr>
            <a:spLocks noGrp="1"/>
          </p:cNvSpPr>
          <p:nvPr>
            <p:ph type="dt" sz="half" idx="10"/>
          </p:nvPr>
        </p:nvSpPr>
        <p:spPr/>
        <p:txBody>
          <a:bodyPr/>
          <a:lstStyle/>
          <a:p>
            <a:fld id="{E692862B-A5E1-4749-9753-3720A7268775}" type="datetime1">
              <a:rPr lang="en-IN" smtClean="0"/>
              <a:t>16-07-2025</a:t>
            </a:fld>
            <a:endParaRPr lang="en-IN"/>
          </a:p>
        </p:txBody>
      </p:sp>
      <p:sp>
        <p:nvSpPr>
          <p:cNvPr id="6" name="Footer Placeholder 5">
            <a:extLst>
              <a:ext uri="{FF2B5EF4-FFF2-40B4-BE49-F238E27FC236}">
                <a16:creationId xmlns:a16="http://schemas.microsoft.com/office/drawing/2014/main" id="{5A84E712-4476-5F97-67B0-BBB596A0CC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30A3B25-9720-6577-0395-9103E775740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47146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BC712-3CD6-D18D-1483-CAFF2130A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877F309-DEC2-2A35-6A1B-36732AEA3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0BBC8F-5AA1-6A5F-813E-EC818CB3A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4F60EF-FF77-48F4-92E1-EB233E652145}" type="datetime1">
              <a:rPr lang="en-IN" smtClean="0"/>
              <a:t>16-07-2025</a:t>
            </a:fld>
            <a:endParaRPr lang="en-IN"/>
          </a:p>
        </p:txBody>
      </p:sp>
      <p:sp>
        <p:nvSpPr>
          <p:cNvPr id="5" name="Footer Placeholder 4">
            <a:extLst>
              <a:ext uri="{FF2B5EF4-FFF2-40B4-BE49-F238E27FC236}">
                <a16:creationId xmlns:a16="http://schemas.microsoft.com/office/drawing/2014/main" id="{ECD0EE63-802B-29AB-6E8E-2336CA6B4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F485C65-30CE-BE4C-6597-F7645253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05F464-475C-44AD-B39D-86A1D68B524E}" type="slidenum">
              <a:rPr lang="en-IN" smtClean="0"/>
              <a:t>‹#›</a:t>
            </a:fld>
            <a:endParaRPr lang="en-IN"/>
          </a:p>
        </p:txBody>
      </p:sp>
      <p:sp>
        <p:nvSpPr>
          <p:cNvPr id="7" name="Rectangle 6">
            <a:extLst>
              <a:ext uri="{FF2B5EF4-FFF2-40B4-BE49-F238E27FC236}">
                <a16:creationId xmlns:a16="http://schemas.microsoft.com/office/drawing/2014/main" id="{A3E00DB2-1B79-F076-988B-189E25D268A4}"/>
              </a:ext>
            </a:extLst>
          </p:cNvPr>
          <p:cNvSpPr/>
          <p:nvPr userDrawn="1"/>
        </p:nvSpPr>
        <p:spPr>
          <a:xfrm>
            <a:off x="2078655" y="431018"/>
            <a:ext cx="8107244" cy="46502"/>
          </a:xfrm>
          <a:prstGeom prst="rect">
            <a:avLst/>
          </a:prstGeom>
          <a:solidFill>
            <a:srgbClr val="F47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9E6FB77-67DC-C0AD-16FE-6E68AF2B8876}"/>
              </a:ext>
            </a:extLst>
          </p:cNvPr>
          <p:cNvPicPr>
            <a:picLocks noChangeAspect="1"/>
          </p:cNvPicPr>
          <p:nvPr userDrawn="1"/>
        </p:nvPicPr>
        <p:blipFill>
          <a:blip r:embed="rId15"/>
          <a:stretch>
            <a:fillRect/>
          </a:stretch>
        </p:blipFill>
        <p:spPr>
          <a:xfrm>
            <a:off x="10355072" y="178307"/>
            <a:ext cx="1547520" cy="418630"/>
          </a:xfrm>
          <a:prstGeom prst="rect">
            <a:avLst/>
          </a:prstGeom>
        </p:spPr>
      </p:pic>
      <p:pic>
        <p:nvPicPr>
          <p:cNvPr id="9" name="Picture 8">
            <a:extLst>
              <a:ext uri="{FF2B5EF4-FFF2-40B4-BE49-F238E27FC236}">
                <a16:creationId xmlns:a16="http://schemas.microsoft.com/office/drawing/2014/main" id="{D9ED9CD6-CADD-7BD4-3F8E-872DFDE3128D}"/>
              </a:ext>
            </a:extLst>
          </p:cNvPr>
          <p:cNvPicPr>
            <a:picLocks noChangeAspect="1"/>
          </p:cNvPicPr>
          <p:nvPr userDrawn="1"/>
        </p:nvPicPr>
        <p:blipFill>
          <a:blip r:embed="rId16"/>
          <a:stretch>
            <a:fillRect/>
          </a:stretch>
        </p:blipFill>
        <p:spPr>
          <a:xfrm>
            <a:off x="328281" y="178308"/>
            <a:ext cx="1581202" cy="505420"/>
          </a:xfrm>
          <a:prstGeom prst="rect">
            <a:avLst/>
          </a:prstGeom>
        </p:spPr>
      </p:pic>
      <p:sp>
        <p:nvSpPr>
          <p:cNvPr id="10" name="Rectangle 9">
            <a:extLst>
              <a:ext uri="{FF2B5EF4-FFF2-40B4-BE49-F238E27FC236}">
                <a16:creationId xmlns:a16="http://schemas.microsoft.com/office/drawing/2014/main" id="{F318C861-1BD5-B856-A0FD-4B28D1D8BE11}"/>
              </a:ext>
            </a:extLst>
          </p:cNvPr>
          <p:cNvSpPr/>
          <p:nvPr userDrawn="1"/>
        </p:nvSpPr>
        <p:spPr>
          <a:xfrm>
            <a:off x="1" y="6778868"/>
            <a:ext cx="12191997" cy="79131"/>
          </a:xfrm>
          <a:prstGeom prst="rect">
            <a:avLst/>
          </a:prstGeom>
          <a:solidFill>
            <a:srgbClr val="ED77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033006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8.bin"/><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oleObject" Target="../embeddings/oleObject10.bin"/><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9.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34.png"/><Relationship Id="rId7"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oleObject" Target="../embeddings/oleObject12.bin"/><Relationship Id="rId5" Type="http://schemas.openxmlformats.org/officeDocument/2006/relationships/image" Target="../media/image35.wmf"/><Relationship Id="rId4" Type="http://schemas.openxmlformats.org/officeDocument/2006/relationships/oleObject" Target="../embeddings/oleObject11.bin"/><Relationship Id="rId9" Type="http://schemas.openxmlformats.org/officeDocument/2006/relationships/image" Target="../media/image3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14.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DDC7ED-AEA1-B5D8-F904-B5D6C2A6333C}"/>
              </a:ext>
            </a:extLst>
          </p:cNvPr>
          <p:cNvPicPr>
            <a:picLocks noChangeAspect="1"/>
          </p:cNvPicPr>
          <p:nvPr/>
        </p:nvPicPr>
        <p:blipFill>
          <a:blip r:embed="rId2"/>
          <a:stretch>
            <a:fillRect/>
          </a:stretch>
        </p:blipFill>
        <p:spPr>
          <a:xfrm>
            <a:off x="8444571" y="2205871"/>
            <a:ext cx="2909229" cy="2267067"/>
          </a:xfrm>
          <a:prstGeom prst="rect">
            <a:avLst/>
          </a:prstGeom>
        </p:spPr>
      </p:pic>
      <p:sp>
        <p:nvSpPr>
          <p:cNvPr id="8" name="Title 7"/>
          <p:cNvSpPr>
            <a:spLocks noGrp="1"/>
          </p:cNvSpPr>
          <p:nvPr>
            <p:ph type="title"/>
          </p:nvPr>
        </p:nvSpPr>
        <p:spPr/>
        <p:txBody>
          <a:bodyPr/>
          <a:lstStyle/>
          <a:p>
            <a:pPr algn="ctr"/>
            <a:r>
              <a:rPr lang="en-US" dirty="0"/>
              <a:t>Semiconductor Diode</a:t>
            </a:r>
            <a:endParaRPr lang="en-IN" dirty="0"/>
          </a:p>
        </p:txBody>
      </p:sp>
      <p:sp>
        <p:nvSpPr>
          <p:cNvPr id="5" name="Rectangle 2">
            <a:extLst>
              <a:ext uri="{FF2B5EF4-FFF2-40B4-BE49-F238E27FC236}">
                <a16:creationId xmlns:a16="http://schemas.microsoft.com/office/drawing/2014/main" id="{17517E06-C4C3-3D1A-2462-2C48C48B03FB}"/>
              </a:ext>
            </a:extLst>
          </p:cNvPr>
          <p:cNvSpPr>
            <a:spLocks noChangeArrowheads="1"/>
          </p:cNvSpPr>
          <p:nvPr/>
        </p:nvSpPr>
        <p:spPr bwMode="auto">
          <a:xfrm>
            <a:off x="1454150" y="2692858"/>
            <a:ext cx="8549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777FE46E-4784-E81A-222D-68A40959BB2E}"/>
              </a:ext>
            </a:extLst>
          </p:cNvPr>
          <p:cNvGraphicFramePr>
            <a:graphicFrameLocks noGrp="1"/>
          </p:cNvGraphicFramePr>
          <p:nvPr>
            <p:extLst>
              <p:ext uri="{D42A27DB-BD31-4B8C-83A1-F6EECF244321}">
                <p14:modId xmlns:p14="http://schemas.microsoft.com/office/powerpoint/2010/main" val="3522714975"/>
              </p:ext>
            </p:extLst>
          </p:nvPr>
        </p:nvGraphicFramePr>
        <p:xfrm>
          <a:off x="838199" y="2303123"/>
          <a:ext cx="7064829" cy="1554480"/>
        </p:xfrm>
        <a:graphic>
          <a:graphicData uri="http://schemas.openxmlformats.org/drawingml/2006/table">
            <a:tbl>
              <a:tblPr/>
              <a:tblGrid>
                <a:gridCol w="7064829">
                  <a:extLst>
                    <a:ext uri="{9D8B030D-6E8A-4147-A177-3AD203B41FA5}">
                      <a16:colId xmlns:a16="http://schemas.microsoft.com/office/drawing/2014/main" val="4091743566"/>
                    </a:ext>
                  </a:extLst>
                </a:gridCol>
              </a:tblGrid>
              <a:tr h="0">
                <a:tc>
                  <a:txBody>
                    <a:bodyPr/>
                    <a:lstStyle/>
                    <a:p>
                      <a:pPr algn="ctr">
                        <a:buNone/>
                      </a:pPr>
                      <a:r>
                        <a:rPr lang="en-US" sz="3200" b="0" i="0" dirty="0">
                          <a:solidFill>
                            <a:srgbClr val="000000"/>
                          </a:solidFill>
                          <a:effectLst/>
                          <a:latin typeface="Arial" panose="020B0604020202020204" pitchFamily="34" charset="0"/>
                        </a:rPr>
                        <a:t>Working of semiconductor diode in no bias, forward bias conditions &amp; reverse bias condition</a:t>
                      </a:r>
                      <a:endParaRPr lang="en-US" dirty="0">
                        <a:effectLst/>
                      </a:endParaRPr>
                    </a:p>
                  </a:txBody>
                  <a:tcPr anchor="ctr">
                    <a:lnL>
                      <a:noFill/>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a:noFill/>
                    </a:lnB>
                    <a:noFill/>
                  </a:tcPr>
                </a:tc>
                <a:extLst>
                  <a:ext uri="{0D108BD9-81ED-4DB2-BD59-A6C34878D82A}">
                    <a16:rowId xmlns:a16="http://schemas.microsoft.com/office/drawing/2014/main" val="1604451168"/>
                  </a:ext>
                </a:extLst>
              </a:tr>
            </a:tbl>
          </a:graphicData>
        </a:graphic>
      </p:graphicFrame>
      <p:sp>
        <p:nvSpPr>
          <p:cNvPr id="10" name="Rectangle 3">
            <a:extLst>
              <a:ext uri="{FF2B5EF4-FFF2-40B4-BE49-F238E27FC236}">
                <a16:creationId xmlns:a16="http://schemas.microsoft.com/office/drawing/2014/main" id="{DA5F1BBB-D586-D79B-32F7-77E799C6F9C3}"/>
              </a:ext>
            </a:extLst>
          </p:cNvPr>
          <p:cNvSpPr>
            <a:spLocks noChangeArrowheads="1"/>
          </p:cNvSpPr>
          <p:nvPr/>
        </p:nvSpPr>
        <p:spPr bwMode="auto">
          <a:xfrm>
            <a:off x="838200" y="23039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606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Avalanche breakdown</a:t>
            </a:r>
            <a:endParaRPr lang="en-US" dirty="0">
              <a:solidFill>
                <a:srgbClr val="FF0000"/>
              </a:solidFill>
            </a:endParaRPr>
          </a:p>
        </p:txBody>
      </p:sp>
      <p:sp>
        <p:nvSpPr>
          <p:cNvPr id="3" name="Content Placeholder 2"/>
          <p:cNvSpPr>
            <a:spLocks noGrp="1"/>
          </p:cNvSpPr>
          <p:nvPr>
            <p:ph idx="1"/>
          </p:nvPr>
        </p:nvSpPr>
        <p:spPr>
          <a:xfrm>
            <a:off x="838200" y="1508166"/>
            <a:ext cx="5087587" cy="4668797"/>
          </a:xfrm>
        </p:spPr>
        <p:txBody>
          <a:bodyPr>
            <a:normAutofit fontScale="62500" lnSpcReduction="20000"/>
          </a:bodyPr>
          <a:lstStyle/>
          <a:p>
            <a:pPr algn="just"/>
            <a:r>
              <a:rPr lang="en-US" dirty="0"/>
              <a:t>The reverse bias increases the electrical field across the depletion region. When the high electric field exists across the depletion, the velocity of minority charge carrier crossing the depletion region increases. These carriers collide with the atoms of the crystal. Because of the violent collision, the charge carrier takes out the electrons from the atom.</a:t>
            </a:r>
          </a:p>
          <a:p>
            <a:pPr marL="0" indent="0" algn="just">
              <a:buNone/>
            </a:pPr>
            <a:endParaRPr lang="en-US" dirty="0"/>
          </a:p>
          <a:p>
            <a:pPr algn="just"/>
            <a:r>
              <a:rPr lang="en-US" dirty="0"/>
              <a:t>The collision increases the electron-hole pair. As the electron-hole induces in the high electric field, they are quickly separated and collide with the other atoms of the crystals. The process is continuous, and the electric field becomes so much higher then the reverse current starts flowing in the PN junction. The process is known as the </a:t>
            </a:r>
            <a:r>
              <a:rPr lang="en-US" b="1" dirty="0"/>
              <a:t>Avalanche breakdown</a:t>
            </a:r>
            <a:r>
              <a:rPr lang="en-US" dirty="0"/>
              <a:t>. After the breakdown, the junction cannot regain its original position because the diode is completely burnt off.</a:t>
            </a:r>
          </a:p>
          <a:p>
            <a:pPr algn="just"/>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966" y="1694066"/>
            <a:ext cx="4794372" cy="23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320"/>
            <a:ext cx="10515600" cy="603866"/>
          </a:xfrm>
        </p:spPr>
        <p:txBody>
          <a:bodyPr>
            <a:normAutofit fontScale="90000"/>
          </a:bodyPr>
          <a:lstStyle/>
          <a:p>
            <a:pPr algn="ctr"/>
            <a:br>
              <a:rPr lang="en-US" b="1" dirty="0">
                <a:solidFill>
                  <a:srgbClr val="FF0000"/>
                </a:solidFill>
              </a:rPr>
            </a:br>
            <a:r>
              <a:rPr lang="en-US" b="1" dirty="0">
                <a:solidFill>
                  <a:srgbClr val="FF0000"/>
                </a:solidFill>
              </a:rPr>
              <a:t>Avalanche Breakdown Phenomenon: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36728" y="873457"/>
            <a:ext cx="6308456" cy="5303506"/>
          </a:xfrm>
        </p:spPr>
        <p:txBody>
          <a:bodyPr>
            <a:normAutofit fontScale="85000" lnSpcReduction="10000"/>
          </a:bodyPr>
          <a:lstStyle/>
          <a:p>
            <a:pPr algn="just"/>
            <a:r>
              <a:rPr lang="en-US" dirty="0"/>
              <a:t>After certain reverse voltage across the junction, the </a:t>
            </a:r>
            <a:r>
              <a:rPr lang="en-US" dirty="0">
                <a:solidFill>
                  <a:srgbClr val="FF0000"/>
                </a:solidFill>
              </a:rPr>
              <a:t>minority carriers</a:t>
            </a:r>
            <a:r>
              <a:rPr lang="en-US" dirty="0"/>
              <a:t> get sufficient </a:t>
            </a:r>
            <a:r>
              <a:rPr lang="en-US" dirty="0">
                <a:solidFill>
                  <a:srgbClr val="FF0000"/>
                </a:solidFill>
              </a:rPr>
              <a:t>kinetic energy </a:t>
            </a:r>
            <a:r>
              <a:rPr lang="en-US" dirty="0"/>
              <a:t>due to reverse voltage and the strong electric field. </a:t>
            </a:r>
          </a:p>
          <a:p>
            <a:pPr algn="just"/>
            <a:r>
              <a:rPr lang="en-US" dirty="0"/>
              <a:t>Free electrons with sufficient kinetic energy </a:t>
            </a:r>
            <a:r>
              <a:rPr lang="en-US" dirty="0">
                <a:solidFill>
                  <a:srgbClr val="FF0000"/>
                </a:solidFill>
              </a:rPr>
              <a:t>collide</a:t>
            </a:r>
            <a:r>
              <a:rPr lang="en-US" dirty="0"/>
              <a:t> with </a:t>
            </a:r>
            <a:r>
              <a:rPr lang="en-US" dirty="0">
                <a:solidFill>
                  <a:srgbClr val="FF0000"/>
                </a:solidFill>
              </a:rPr>
              <a:t>stationary ions </a:t>
            </a:r>
            <a:r>
              <a:rPr lang="en-US" dirty="0"/>
              <a:t>of the depletion layer and </a:t>
            </a:r>
            <a:r>
              <a:rPr lang="en-US" dirty="0">
                <a:solidFill>
                  <a:srgbClr val="FF0000"/>
                </a:solidFill>
              </a:rPr>
              <a:t>knock out more free electro</a:t>
            </a:r>
            <a:r>
              <a:rPr lang="en-US" dirty="0"/>
              <a:t>ns. </a:t>
            </a:r>
          </a:p>
          <a:p>
            <a:pPr algn="just"/>
            <a:r>
              <a:rPr lang="en-US" dirty="0"/>
              <a:t>These newly created free electrons also get sufficient kinetic energy due to the same electric field, and they </a:t>
            </a:r>
            <a:r>
              <a:rPr lang="en-US" dirty="0">
                <a:solidFill>
                  <a:srgbClr val="FF0000"/>
                </a:solidFill>
              </a:rPr>
              <a:t>create more free electrons </a:t>
            </a:r>
            <a:r>
              <a:rPr lang="en-US" dirty="0"/>
              <a:t>by collision cumulatively. </a:t>
            </a:r>
          </a:p>
          <a:p>
            <a:pPr algn="just"/>
            <a:r>
              <a:rPr lang="en-US" dirty="0"/>
              <a:t>As a result, very soon, </a:t>
            </a:r>
            <a:r>
              <a:rPr lang="en-US" b="1" dirty="0"/>
              <a:t>huge number of free electrons get created </a:t>
            </a:r>
            <a:r>
              <a:rPr lang="en-US" dirty="0"/>
              <a:t>in the depletion layer, and the entire diode will become </a:t>
            </a:r>
            <a:r>
              <a:rPr lang="en-US" dirty="0">
                <a:solidFill>
                  <a:srgbClr val="FF0000"/>
                </a:solidFill>
              </a:rPr>
              <a:t>conductive. </a:t>
            </a:r>
          </a:p>
          <a:p>
            <a:pPr algn="just"/>
            <a:r>
              <a:rPr lang="en-US" dirty="0"/>
              <a:t>This type of breakdown of the depletion layer is known as </a:t>
            </a:r>
            <a:r>
              <a:rPr lang="en-US" b="1" dirty="0"/>
              <a:t>avalanche breakdown.</a:t>
            </a:r>
          </a:p>
          <a:p>
            <a:pPr marL="0" indent="0">
              <a:buNone/>
            </a:pPr>
            <a:endParaRPr lang="en-US" dirty="0">
              <a:solidFill>
                <a:srgbClr val="FF000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312" y="1157566"/>
            <a:ext cx="4393869" cy="208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289" y="1317530"/>
            <a:ext cx="5917443" cy="3158935"/>
          </a:xfrm>
        </p:spPr>
        <p:txBody>
          <a:bodyPr rtlCol="0">
            <a:normAutofit lnSpcReduction="10000"/>
          </a:bodyPr>
          <a:lstStyle/>
          <a:p>
            <a:pPr lvl="1" algn="just">
              <a:buClr>
                <a:schemeClr val="accent1">
                  <a:lumMod val="75000"/>
                </a:schemeClr>
              </a:buClr>
              <a:buFont typeface="Wingdings" panose="05000000000000000000" pitchFamily="2" charset="2"/>
              <a:buChar char="v"/>
              <a:defRPr/>
            </a:pPr>
            <a:r>
              <a:rPr lang="en-US" dirty="0">
                <a:solidFill>
                  <a:schemeClr val="tx1">
                    <a:lumMod val="75000"/>
                    <a:lumOff val="25000"/>
                  </a:schemeClr>
                </a:solidFill>
              </a:rPr>
              <a:t>If the external bias voltage is increased to a value call </a:t>
            </a:r>
            <a:r>
              <a:rPr lang="en-US" i="1" dirty="0">
                <a:solidFill>
                  <a:schemeClr val="tx1">
                    <a:lumMod val="75000"/>
                    <a:lumOff val="25000"/>
                  </a:schemeClr>
                </a:solidFill>
              </a:rPr>
              <a:t>breakdown voltage </a:t>
            </a:r>
            <a:r>
              <a:rPr lang="en-US" dirty="0">
                <a:solidFill>
                  <a:schemeClr val="tx1">
                    <a:lumMod val="75000"/>
                    <a:lumOff val="25000"/>
                  </a:schemeClr>
                </a:solidFill>
              </a:rPr>
              <a:t>the reverse current can increase drastically.</a:t>
            </a:r>
          </a:p>
          <a:p>
            <a:pPr lvl="1" algn="just">
              <a:buClr>
                <a:schemeClr val="accent1">
                  <a:lumMod val="75000"/>
                </a:schemeClr>
              </a:buClr>
              <a:buFont typeface="Wingdings" panose="05000000000000000000" pitchFamily="2" charset="2"/>
              <a:buChar char="v"/>
              <a:defRPr/>
            </a:pPr>
            <a:r>
              <a:rPr lang="en-US" dirty="0">
                <a:solidFill>
                  <a:schemeClr val="tx1">
                    <a:lumMod val="75000"/>
                    <a:lumOff val="25000"/>
                  </a:schemeClr>
                </a:solidFill>
              </a:rPr>
              <a:t>Free minority electrons get enough energy to knock valance electron into the conduction band. </a:t>
            </a:r>
          </a:p>
          <a:p>
            <a:pPr lvl="1" algn="just">
              <a:buClr>
                <a:schemeClr val="accent1">
                  <a:lumMod val="75000"/>
                </a:schemeClr>
              </a:buClr>
              <a:buFont typeface="Wingdings" panose="05000000000000000000" pitchFamily="2" charset="2"/>
              <a:buChar char="v"/>
              <a:defRPr/>
            </a:pPr>
            <a:r>
              <a:rPr lang="en-US" dirty="0">
                <a:solidFill>
                  <a:schemeClr val="tx1">
                    <a:lumMod val="75000"/>
                    <a:lumOff val="25000"/>
                  </a:schemeClr>
                </a:solidFill>
              </a:rPr>
              <a:t>The newly released electron can further strike with other atoms.</a:t>
            </a: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F91526-7137-41D8-9202-5F1EA8376C44}" type="slidenum">
              <a:rPr kumimoji="0" lang="sv-SE"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400" b="0" i="0" u="none" strike="noStrike" kern="1200" cap="none" spc="0" normalizeH="0" baseline="0" noProof="0">
              <a:ln>
                <a:noFill/>
              </a:ln>
              <a:solidFill>
                <a:prstClr val="black">
                  <a:tint val="82000"/>
                </a:prstClr>
              </a:solidFill>
              <a:effectLst/>
              <a:uLnTx/>
              <a:uFillTx/>
              <a:latin typeface="Times" panose="02020603050405020304" pitchFamily="18" charset="0"/>
              <a:ea typeface="+mn-ea"/>
              <a:cs typeface="+mn-cs"/>
            </a:endParaRPr>
          </a:p>
        </p:txBody>
      </p:sp>
      <p:pic>
        <p:nvPicPr>
          <p:cNvPr id="430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306" y="1098643"/>
            <a:ext cx="5525940" cy="239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919480" y="-134231"/>
            <a:ext cx="10515600" cy="685753"/>
          </a:xfrm>
        </p:spPr>
        <p:txBody>
          <a:bodyPr>
            <a:noAutofit/>
          </a:bodyPr>
          <a:lstStyle/>
          <a:p>
            <a:pPr algn="ctr"/>
            <a:r>
              <a:rPr lang="en-US" sz="4000" b="1" dirty="0">
                <a:solidFill>
                  <a:srgbClr val="FF0000"/>
                </a:solidFill>
              </a:rPr>
              <a:t>Reverse Breakdown in the Reverse Bias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4409"/>
            <a:ext cx="10515600" cy="658457"/>
          </a:xfrm>
        </p:spPr>
        <p:txBody>
          <a:bodyPr>
            <a:normAutofit fontScale="90000"/>
          </a:bodyPr>
          <a:lstStyle/>
          <a:p>
            <a:pPr algn="ctr"/>
            <a:r>
              <a:rPr lang="en-US" b="1" dirty="0"/>
              <a:t>QUICK QUIZ (POLL)</a:t>
            </a:r>
          </a:p>
        </p:txBody>
      </p:sp>
      <p:sp>
        <p:nvSpPr>
          <p:cNvPr id="3" name="Content Placeholder 2"/>
          <p:cNvSpPr>
            <a:spLocks noGrp="1"/>
          </p:cNvSpPr>
          <p:nvPr>
            <p:ph idx="1"/>
          </p:nvPr>
        </p:nvSpPr>
        <p:spPr>
          <a:xfrm>
            <a:off x="537950" y="993112"/>
            <a:ext cx="10515600" cy="4351338"/>
          </a:xfrm>
        </p:spPr>
        <p:txBody>
          <a:bodyPr/>
          <a:lstStyle/>
          <a:p>
            <a:pPr marL="0" indent="0">
              <a:buNone/>
            </a:pPr>
            <a:r>
              <a:rPr lang="en-US" dirty="0"/>
              <a:t>During reverse bias, a small current develops known as</a:t>
            </a:r>
            <a:br>
              <a:rPr lang="en-US" dirty="0"/>
            </a:br>
            <a:r>
              <a:rPr lang="en-US" dirty="0"/>
              <a:t>a) Forward current</a:t>
            </a:r>
            <a:br>
              <a:rPr lang="en-US" dirty="0"/>
            </a:br>
            <a:r>
              <a:rPr lang="en-US" dirty="0"/>
              <a:t>b) Reverse current</a:t>
            </a:r>
            <a:br>
              <a:rPr lang="en-US" dirty="0"/>
            </a:br>
            <a:r>
              <a:rPr lang="en-US" dirty="0"/>
              <a:t>c) Reverse </a:t>
            </a:r>
            <a:r>
              <a:rPr lang="en-IN" altLang="en-US" dirty="0"/>
              <a:t>saturation</a:t>
            </a:r>
            <a:r>
              <a:rPr lang="en-US" dirty="0"/>
              <a:t> current</a:t>
            </a:r>
            <a:br>
              <a:rPr lang="en-US" dirty="0"/>
            </a:br>
            <a:r>
              <a:rPr lang="en-US" dirty="0"/>
              <a:t>d) Active current</a:t>
            </a:r>
          </a:p>
          <a:p>
            <a:pPr marL="0" indent="0">
              <a:buNone/>
            </a:pPr>
            <a:endParaRPr lang="en-US" dirty="0"/>
          </a:p>
          <a:p>
            <a:pPr marL="0" indent="0">
              <a:buNone/>
            </a:pPr>
            <a:r>
              <a:rPr lang="en-IN" dirty="0"/>
              <a:t>(In </a:t>
            </a:r>
            <a:r>
              <a:rPr lang="en-IN" dirty="0" err="1"/>
              <a:t>pico</a:t>
            </a:r>
            <a:r>
              <a:rPr lang="en-IN" dirty="0"/>
              <a:t> ampere)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1752600" y="451340"/>
            <a:ext cx="9601200" cy="892174"/>
          </a:xfrm>
        </p:spPr>
        <p:txBody>
          <a:bodyPr>
            <a:normAutofit/>
          </a:bodyPr>
          <a:lstStyle/>
          <a:p>
            <a:pPr eaLnBrk="1" hangingPunct="1">
              <a:buFont typeface="Wingdings" panose="05000000000000000000" pitchFamily="2" charset="2"/>
              <a:buNone/>
            </a:pPr>
            <a:r>
              <a:rPr lang="en-US" altLang="zh-TW" sz="2000" b="1" i="1" dirty="0">
                <a:solidFill>
                  <a:srgbClr val="FF0000"/>
                </a:solidFill>
              </a:rPr>
              <a:t> </a:t>
            </a:r>
            <a:r>
              <a:rPr lang="en-US" altLang="zh-TW" b="1" i="1" dirty="0">
                <a:solidFill>
                  <a:srgbClr val="FF0000"/>
                </a:solidFill>
              </a:rPr>
              <a:t>Shockley Equation</a:t>
            </a:r>
          </a:p>
          <a:p>
            <a:pPr eaLnBrk="1" hangingPunct="1">
              <a:buFont typeface="Wingdings" panose="05000000000000000000" pitchFamily="2" charset="2"/>
              <a:buNone/>
            </a:pPr>
            <a:r>
              <a:rPr lang="en-US" altLang="zh-TW" sz="2000" dirty="0"/>
              <a:t>* The Shockley equation is a theoretical result under certain simplification: </a:t>
            </a:r>
          </a:p>
        </p:txBody>
      </p:sp>
      <p:sp>
        <p:nvSpPr>
          <p:cNvPr id="38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PMingLiU"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PMingLiU"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PMingLiU"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9pPr>
          </a:lstStyle>
          <a:p>
            <a:pPr>
              <a:spcBef>
                <a:spcPct val="0"/>
              </a:spcBef>
              <a:buClrTx/>
              <a:buSzTx/>
              <a:buFontTx/>
              <a:buNone/>
            </a:pPr>
            <a:fld id="{64B33110-4863-4A25-87FD-31627C3395E3}" type="slidenum">
              <a:rPr lang="en-US" altLang="zh-TW" sz="1200">
                <a:solidFill>
                  <a:srgbClr val="045C75"/>
                </a:solidFill>
                <a:latin typeface="Verdana" panose="020B0604030504040204" pitchFamily="34" charset="0"/>
              </a:rPr>
              <a:pPr>
                <a:spcBef>
                  <a:spcPct val="0"/>
                </a:spcBef>
                <a:buClrTx/>
                <a:buSzTx/>
                <a:buFontTx/>
                <a:buNone/>
              </a:pPr>
              <a:t>14</a:t>
            </a:fld>
            <a:endParaRPr lang="en-US" altLang="zh-TW" sz="1200">
              <a:solidFill>
                <a:srgbClr val="045C75"/>
              </a:solidFill>
              <a:latin typeface="Verdana" panose="020B0604030504040204" pitchFamily="34" charset="0"/>
            </a:endParaRPr>
          </a:p>
        </p:txBody>
      </p:sp>
      <p:pic>
        <p:nvPicPr>
          <p:cNvPr id="38916" name="Picture 4" descr="10f0002"/>
          <p:cNvPicPr>
            <a:picLocks noChangeAspect="1" noChangeArrowheads="1"/>
          </p:cNvPicPr>
          <p:nvPr/>
        </p:nvPicPr>
        <p:blipFill>
          <a:blip r:embed="rId3">
            <a:extLst>
              <a:ext uri="{28A0092B-C50C-407E-A947-70E740481C1C}">
                <a14:useLocalDpi xmlns:a14="http://schemas.microsoft.com/office/drawing/2010/main" val="0"/>
              </a:ext>
            </a:extLst>
          </a:blip>
          <a:srcRect l="6409" r="10280" b="15883"/>
          <a:stretch>
            <a:fillRect/>
          </a:stretch>
        </p:blipFill>
        <p:spPr bwMode="auto">
          <a:xfrm>
            <a:off x="8001000" y="1808871"/>
            <a:ext cx="33528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6"/>
          <p:cNvSpPr>
            <a:spLocks noChangeArrowheads="1"/>
          </p:cNvSpPr>
          <p:nvPr/>
        </p:nvSpPr>
        <p:spPr bwMode="auto">
          <a:xfrm>
            <a:off x="1524001" y="20394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PMingLiU"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PMingLiU"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PMingLiU"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9pPr>
          </a:lstStyle>
          <a:p>
            <a:pPr eaLnBrk="1" hangingPunct="1">
              <a:spcBef>
                <a:spcPct val="0"/>
              </a:spcBef>
              <a:buClrTx/>
              <a:buSzTx/>
              <a:buFontTx/>
              <a:buNone/>
            </a:pPr>
            <a:endParaRPr lang="en-US" altLang="en-US" sz="1800">
              <a:latin typeface="Verdana" panose="020B0604030504040204" pitchFamily="34" charset="0"/>
            </a:endParaRPr>
          </a:p>
        </p:txBody>
      </p:sp>
      <p:graphicFrame>
        <p:nvGraphicFramePr>
          <p:cNvPr id="38918" name="Object 5"/>
          <p:cNvGraphicFramePr>
            <a:graphicFrameLocks noChangeAspect="1"/>
          </p:cNvGraphicFramePr>
          <p:nvPr>
            <p:extLst>
              <p:ext uri="{D42A27DB-BD31-4B8C-83A1-F6EECF244321}">
                <p14:modId xmlns:p14="http://schemas.microsoft.com/office/powerpoint/2010/main" val="1066778622"/>
              </p:ext>
            </p:extLst>
          </p:nvPr>
        </p:nvGraphicFramePr>
        <p:xfrm>
          <a:off x="407963" y="1676401"/>
          <a:ext cx="7059637" cy="4060825"/>
        </p:xfrm>
        <a:graphic>
          <a:graphicData uri="http://schemas.openxmlformats.org/presentationml/2006/ole">
            <mc:AlternateContent xmlns:mc="http://schemas.openxmlformats.org/markup-compatibility/2006">
              <mc:Choice xmlns:v="urn:schemas-microsoft-com:vml" Requires="v">
                <p:oleObj name="方程式" r:id="rId4" imgW="3251200" imgH="2400300" progId="Equation.3">
                  <p:embed/>
                </p:oleObj>
              </mc:Choice>
              <mc:Fallback>
                <p:oleObj name="方程式" r:id="rId4" imgW="3251200" imgH="2400300" progId="Equation.3">
                  <p:embed/>
                  <p:pic>
                    <p:nvPicPr>
                      <p:cNvPr id="389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63" y="1676401"/>
                        <a:ext cx="7059637" cy="4060825"/>
                      </a:xfrm>
                      <a:prstGeom prst="rect">
                        <a:avLst/>
                      </a:prstGeom>
                      <a:noFill/>
                      <a:ln>
                        <a:noFill/>
                      </a:ln>
                    </p:spPr>
                  </p:pic>
                </p:oleObj>
              </mc:Fallback>
            </mc:AlternateContent>
          </a:graphicData>
        </a:graphic>
      </p:graphicFrame>
      <p:sp>
        <p:nvSpPr>
          <p:cNvPr id="109575" name="Rectangle 7"/>
          <p:cNvSpPr>
            <a:spLocks noChangeArrowheads="1"/>
          </p:cNvSpPr>
          <p:nvPr/>
        </p:nvSpPr>
        <p:spPr bwMode="auto">
          <a:xfrm>
            <a:off x="407963" y="1676400"/>
            <a:ext cx="3175783" cy="838200"/>
          </a:xfrm>
          <a:prstGeom prst="rect">
            <a:avLst/>
          </a:prstGeom>
          <a:noFill/>
          <a:ln w="28575">
            <a:solidFill>
              <a:srgbClr val="5F0D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PMingLiU"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PMingLiU"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PMingLiU"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9pPr>
          </a:lstStyle>
          <a:p>
            <a:pPr eaLnBrk="1" hangingPunct="1">
              <a:spcBef>
                <a:spcPct val="0"/>
              </a:spcBef>
              <a:buClrTx/>
              <a:buSzTx/>
              <a:buFontTx/>
              <a:buNone/>
            </a:pPr>
            <a:endParaRPr lang="en-US" altLang="en-US" sz="1800">
              <a:latin typeface="Verdana" panose="020B0604030504040204" pitchFamily="34" charset="0"/>
            </a:endParaRPr>
          </a:p>
        </p:txBody>
      </p:sp>
      <p:sp>
        <p:nvSpPr>
          <p:cNvPr id="109576" name="Rectangle 8"/>
          <p:cNvSpPr>
            <a:spLocks noChangeArrowheads="1"/>
          </p:cNvSpPr>
          <p:nvPr/>
        </p:nvSpPr>
        <p:spPr bwMode="auto">
          <a:xfrm>
            <a:off x="1167618" y="4572000"/>
            <a:ext cx="4623582" cy="762000"/>
          </a:xfrm>
          <a:prstGeom prst="rect">
            <a:avLst/>
          </a:prstGeom>
          <a:noFill/>
          <a:ln w="28575">
            <a:solidFill>
              <a:srgbClr val="5F0D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PMingLiU"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PMingLiU"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PMingLiU"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PMingLiU" pitchFamily="18" charset="-120"/>
              </a:defRPr>
            </a:lvl9pPr>
          </a:lstStyle>
          <a:p>
            <a:pPr eaLnBrk="1" hangingPunct="1">
              <a:spcBef>
                <a:spcPct val="0"/>
              </a:spcBef>
              <a:buClrTx/>
              <a:buSzTx/>
              <a:buFontTx/>
              <a:buNone/>
            </a:pPr>
            <a:endParaRPr lang="en-US" altLang="en-US" sz="1800">
              <a:latin typeface="Verdana" panose="020B0604030504040204" pitchFamily="34" charset="0"/>
            </a:endParaRPr>
          </a:p>
        </p:txBody>
      </p:sp>
    </p:spTree>
    <p:extLst>
      <p:ext uri="{BB962C8B-B14F-4D97-AF65-F5344CB8AC3E}">
        <p14:creationId xmlns:p14="http://schemas.microsoft.com/office/powerpoint/2010/main" val="1776544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wheel(4)">
                                      <p:cBhvr>
                                        <p:cTn id="7" dur="2000"/>
                                        <p:tgtEl>
                                          <p:spTgt spid="1095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9576"/>
                                        </p:tgtEl>
                                        <p:attrNameLst>
                                          <p:attrName>style.visibility</p:attrName>
                                        </p:attrNameLst>
                                      </p:cBhvr>
                                      <p:to>
                                        <p:strVal val="visible"/>
                                      </p:to>
                                    </p:set>
                                    <p:animEffect transition="in" filter="wheel(4)">
                                      <p:cBhvr>
                                        <p:cTn id="12" dur="2000"/>
                                        <p:tgtEl>
                                          <p:spTgt spid="109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nimBg="1"/>
      <p:bldP spid="1095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B2A6C-5042-4CB0-A4E0-92F84EECB7A4}" type="slidenum">
              <a:rPr kumimoji="0" lang="sv-SE"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400" b="0" i="0" u="none" strike="noStrike" kern="1200" cap="none" spc="0" normalizeH="0" baseline="0" noProof="0">
              <a:ln>
                <a:noFill/>
              </a:ln>
              <a:solidFill>
                <a:prstClr val="black">
                  <a:tint val="82000"/>
                </a:prstClr>
              </a:solidFill>
              <a:effectLst/>
              <a:uLnTx/>
              <a:uFillTx/>
              <a:latin typeface="Times" panose="02020603050405020304" pitchFamily="18" charset="0"/>
              <a:ea typeface="+mn-ea"/>
              <a:cs typeface="+mn-cs"/>
            </a:endParaRPr>
          </a:p>
        </p:txBody>
      </p:sp>
      <p:sp>
        <p:nvSpPr>
          <p:cNvPr id="7" name="Title 1"/>
          <p:cNvSpPr>
            <a:spLocks noGrp="1"/>
          </p:cNvSpPr>
          <p:nvPr>
            <p:ph type="title"/>
          </p:nvPr>
        </p:nvSpPr>
        <p:spPr>
          <a:xfrm>
            <a:off x="838200" y="-113911"/>
            <a:ext cx="10515600" cy="685753"/>
          </a:xfrm>
        </p:spPr>
        <p:txBody>
          <a:bodyPr>
            <a:noAutofit/>
          </a:bodyPr>
          <a:lstStyle/>
          <a:p>
            <a:pPr algn="ctr"/>
            <a:r>
              <a:rPr lang="en-US" b="1" dirty="0">
                <a:solidFill>
                  <a:srgbClr val="FF0000"/>
                </a:solidFill>
              </a:rPr>
              <a:t>Complete VI Characteristics of Diode </a:t>
            </a:r>
          </a:p>
        </p:txBody>
      </p:sp>
      <p:pic>
        <p:nvPicPr>
          <p:cNvPr id="4" name="Picture 3">
            <a:extLst>
              <a:ext uri="{FF2B5EF4-FFF2-40B4-BE49-F238E27FC236}">
                <a16:creationId xmlns:a16="http://schemas.microsoft.com/office/drawing/2014/main" id="{846C42DA-E297-E135-D59C-F35AA410F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743" y="1225408"/>
            <a:ext cx="4315427" cy="4477375"/>
          </a:xfrm>
          <a:prstGeom prst="rect">
            <a:avLst/>
          </a:prstGeom>
        </p:spPr>
      </p:pic>
      <p:pic>
        <p:nvPicPr>
          <p:cNvPr id="6" name="Picture 5">
            <a:extLst>
              <a:ext uri="{FF2B5EF4-FFF2-40B4-BE49-F238E27FC236}">
                <a16:creationId xmlns:a16="http://schemas.microsoft.com/office/drawing/2014/main" id="{81EFBFFF-25B1-8028-807A-D9397E3F2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03" y="1328057"/>
            <a:ext cx="5382844" cy="46234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4889"/>
            <a:ext cx="10515600" cy="658457"/>
          </a:xfrm>
        </p:spPr>
        <p:txBody>
          <a:bodyPr>
            <a:normAutofit fontScale="90000"/>
          </a:bodyPr>
          <a:lstStyle/>
          <a:p>
            <a:pPr algn="ctr"/>
            <a:r>
              <a:rPr lang="en-US" b="1" dirty="0"/>
              <a:t>QUICK QUIZ (POLL)</a:t>
            </a:r>
          </a:p>
        </p:txBody>
      </p:sp>
      <p:sp>
        <p:nvSpPr>
          <p:cNvPr id="3" name="Content Placeholder 2"/>
          <p:cNvSpPr>
            <a:spLocks noGrp="1"/>
          </p:cNvSpPr>
          <p:nvPr>
            <p:ph idx="1"/>
          </p:nvPr>
        </p:nvSpPr>
        <p:spPr>
          <a:xfrm>
            <a:off x="537950" y="993112"/>
            <a:ext cx="10515600" cy="4351338"/>
          </a:xfrm>
        </p:spPr>
        <p:txBody>
          <a:bodyPr/>
          <a:lstStyle/>
          <a:p>
            <a:pPr marL="0" indent="0">
              <a:buNone/>
            </a:pPr>
            <a:r>
              <a:rPr lang="en-US" dirty="0"/>
              <a:t>An ideal crystal diode is one which behaves as a perfect ……….. when forward biased.</a:t>
            </a:r>
          </a:p>
          <a:p>
            <a:pPr marL="514350" indent="-514350">
              <a:buFont typeface="+mj-lt"/>
              <a:buAutoNum type="alphaUcPeriod"/>
            </a:pPr>
            <a:r>
              <a:rPr lang="en-US" dirty="0"/>
              <a:t>conductor</a:t>
            </a:r>
          </a:p>
          <a:p>
            <a:pPr marL="514350" indent="-514350">
              <a:buFont typeface="+mj-lt"/>
              <a:buAutoNum type="alphaUcPeriod"/>
            </a:pPr>
            <a:r>
              <a:rPr lang="en-US" dirty="0"/>
              <a:t>insulator</a:t>
            </a:r>
          </a:p>
          <a:p>
            <a:pPr marL="514350" indent="-514350">
              <a:buFont typeface="+mj-lt"/>
              <a:buAutoNum type="alphaUcPeriod"/>
            </a:pPr>
            <a:r>
              <a:rPr lang="en-US" dirty="0"/>
              <a:t>resistance material</a:t>
            </a:r>
          </a:p>
          <a:p>
            <a:pPr marL="514350" indent="-514350">
              <a:buFont typeface="+mj-lt"/>
              <a:buAutoNum type="alphaUcPeriod"/>
            </a:pPr>
            <a:r>
              <a:rPr lang="en-US" dirty="0"/>
              <a:t>none of the above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Testing of diode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1592346"/>
            <a:ext cx="48768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2508" y="5096885"/>
            <a:ext cx="54626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https://www.youtube.com/watch?v=8LGD5LdOzEM</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486" y="1592346"/>
            <a:ext cx="4524375" cy="258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648"/>
            <a:ext cx="10515600" cy="590218"/>
          </a:xfrm>
        </p:spPr>
        <p:txBody>
          <a:bodyPr>
            <a:normAutofit fontScale="90000"/>
          </a:bodyPr>
          <a:lstStyle/>
          <a:p>
            <a:pPr algn="ctr"/>
            <a:r>
              <a:rPr lang="en-US" b="1" dirty="0">
                <a:solidFill>
                  <a:srgbClr val="FF0000"/>
                </a:solidFill>
              </a:rPr>
              <a:t>Diode Model</a:t>
            </a:r>
          </a:p>
        </p:txBody>
      </p:sp>
      <p:sp>
        <p:nvSpPr>
          <p:cNvPr id="3" name="Content Placeholder 2"/>
          <p:cNvSpPr>
            <a:spLocks noGrp="1"/>
          </p:cNvSpPr>
          <p:nvPr>
            <p:ph idx="1"/>
          </p:nvPr>
        </p:nvSpPr>
        <p:spPr>
          <a:xfrm>
            <a:off x="450376" y="791570"/>
            <a:ext cx="11068334" cy="5540991"/>
          </a:xfrm>
        </p:spPr>
        <p:txBody>
          <a:bodyPr/>
          <a:lstStyle/>
          <a:p>
            <a:r>
              <a:rPr lang="en-US" dirty="0"/>
              <a:t>Ideal Diode</a:t>
            </a:r>
          </a:p>
          <a:p>
            <a:r>
              <a:rPr lang="en-US" dirty="0"/>
              <a:t>Practical Diode</a:t>
            </a:r>
          </a:p>
        </p:txBody>
      </p:sp>
      <p:pic>
        <p:nvPicPr>
          <p:cNvPr id="4" name="Picture 3"/>
          <p:cNvPicPr>
            <a:picLocks noChangeAspect="1"/>
          </p:cNvPicPr>
          <p:nvPr/>
        </p:nvPicPr>
        <p:blipFill>
          <a:blip r:embed="rId2"/>
          <a:stretch>
            <a:fillRect/>
          </a:stretch>
        </p:blipFill>
        <p:spPr>
          <a:xfrm>
            <a:off x="3722267" y="2683704"/>
            <a:ext cx="3655560" cy="2900077"/>
          </a:xfrm>
          <a:prstGeom prst="rect">
            <a:avLst/>
          </a:prstGeom>
        </p:spPr>
      </p:pic>
      <p:pic>
        <p:nvPicPr>
          <p:cNvPr id="5" name="Picture 4"/>
          <p:cNvPicPr>
            <a:picLocks noChangeAspect="1"/>
          </p:cNvPicPr>
          <p:nvPr/>
        </p:nvPicPr>
        <p:blipFill>
          <a:blip r:embed="rId3"/>
          <a:stretch>
            <a:fillRect/>
          </a:stretch>
        </p:blipFill>
        <p:spPr>
          <a:xfrm>
            <a:off x="231798" y="2161191"/>
            <a:ext cx="3330268" cy="2900077"/>
          </a:xfrm>
          <a:prstGeom prst="rect">
            <a:avLst/>
          </a:prstGeom>
        </p:spPr>
      </p:pic>
      <p:pic>
        <p:nvPicPr>
          <p:cNvPr id="6" name="Picture 5"/>
          <p:cNvPicPr>
            <a:picLocks noChangeAspect="1"/>
          </p:cNvPicPr>
          <p:nvPr/>
        </p:nvPicPr>
        <p:blipFill>
          <a:blip r:embed="rId4"/>
          <a:stretch>
            <a:fillRect/>
          </a:stretch>
        </p:blipFill>
        <p:spPr>
          <a:xfrm>
            <a:off x="7484705" y="2289766"/>
            <a:ext cx="3677784" cy="32940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07"/>
            <a:ext cx="10515600" cy="617514"/>
          </a:xfrm>
        </p:spPr>
        <p:txBody>
          <a:bodyPr>
            <a:normAutofit fontScale="90000"/>
          </a:bodyPr>
          <a:lstStyle/>
          <a:p>
            <a:pPr algn="ctr"/>
            <a:r>
              <a:rPr lang="en-US" b="1" dirty="0">
                <a:solidFill>
                  <a:srgbClr val="FF0000"/>
                </a:solidFill>
              </a:rPr>
              <a:t>Applications of a Diode</a:t>
            </a:r>
          </a:p>
        </p:txBody>
      </p:sp>
      <p:sp>
        <p:nvSpPr>
          <p:cNvPr id="3" name="Content Placeholder 2"/>
          <p:cNvSpPr>
            <a:spLocks noGrp="1"/>
          </p:cNvSpPr>
          <p:nvPr>
            <p:ph idx="1"/>
          </p:nvPr>
        </p:nvSpPr>
        <p:spPr>
          <a:xfrm>
            <a:off x="423081" y="818867"/>
            <a:ext cx="10930719" cy="5358096"/>
          </a:xfrm>
        </p:spPr>
        <p:txBody>
          <a:bodyPr/>
          <a:lstStyle/>
          <a:p>
            <a:pPr marL="514350" indent="-514350">
              <a:buFont typeface="+mj-lt"/>
              <a:buAutoNum type="arabicPeriod"/>
            </a:pPr>
            <a:r>
              <a:rPr lang="en-US" dirty="0"/>
              <a:t>Rectifiers</a:t>
            </a:r>
          </a:p>
          <a:p>
            <a:pPr lvl="1">
              <a:buFont typeface="Wingdings" panose="05000000000000000000" pitchFamily="2" charset="2"/>
              <a:buChar char="q"/>
            </a:pPr>
            <a:r>
              <a:rPr lang="en-US" dirty="0"/>
              <a:t> Half Wave Rectifier</a:t>
            </a:r>
          </a:p>
          <a:p>
            <a:pPr lvl="1">
              <a:buFont typeface="Wingdings" panose="05000000000000000000" pitchFamily="2" charset="2"/>
              <a:buChar char="q"/>
            </a:pPr>
            <a:r>
              <a:rPr lang="en-US" dirty="0"/>
              <a:t>Full Wave Rectifier</a:t>
            </a:r>
          </a:p>
          <a:p>
            <a:pPr marL="514350" indent="-514350">
              <a:buFont typeface="+mj-lt"/>
              <a:buAutoNum type="arabicPeriod"/>
            </a:pPr>
            <a:r>
              <a:rPr lang="en-US" dirty="0"/>
              <a:t>Clipper</a:t>
            </a:r>
          </a:p>
          <a:p>
            <a:pPr marL="514350" indent="-514350">
              <a:buFont typeface="+mj-lt"/>
              <a:buAutoNum type="arabicPeriod"/>
            </a:pPr>
            <a:r>
              <a:rPr lang="en-US" dirty="0"/>
              <a:t>Clamper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DEE6E-CBF7-47B7-9188-32786197F205}" type="slidenum">
              <a:rPr kumimoji="0" lang="sv-SE"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400" b="0" i="0" u="none" strike="noStrike" kern="1200" cap="none" spc="0" normalizeH="0" baseline="0" noProof="0">
              <a:ln>
                <a:noFill/>
              </a:ln>
              <a:solidFill>
                <a:prstClr val="black">
                  <a:tint val="82000"/>
                </a:prstClr>
              </a:solidFill>
              <a:effectLst/>
              <a:uLnTx/>
              <a:uFillTx/>
              <a:latin typeface="Times" panose="02020603050405020304" pitchFamily="18" charset="0"/>
              <a:ea typeface="+mn-ea"/>
              <a:cs typeface="+mn-cs"/>
            </a:endParaRPr>
          </a:p>
        </p:txBody>
      </p:sp>
      <p:sp>
        <p:nvSpPr>
          <p:cNvPr id="12" name="Title 1"/>
          <p:cNvSpPr>
            <a:spLocks noGrp="1"/>
          </p:cNvSpPr>
          <p:nvPr>
            <p:ph type="title"/>
          </p:nvPr>
        </p:nvSpPr>
        <p:spPr>
          <a:xfrm>
            <a:off x="97971" y="659813"/>
            <a:ext cx="12017829" cy="685753"/>
          </a:xfrm>
        </p:spPr>
        <p:txBody>
          <a:bodyPr>
            <a:noAutofit/>
          </a:bodyPr>
          <a:lstStyle/>
          <a:p>
            <a:pPr algn="ctr"/>
            <a:r>
              <a:rPr lang="en-US" b="1" dirty="0">
                <a:solidFill>
                  <a:srgbClr val="FF0000"/>
                </a:solidFill>
              </a:rPr>
              <a:t>PN Junction Diode ( No Biased and Forward Bias)</a:t>
            </a:r>
          </a:p>
        </p:txBody>
      </p:sp>
      <p:pic>
        <p:nvPicPr>
          <p:cNvPr id="7" name="Picture 6">
            <a:extLst>
              <a:ext uri="{FF2B5EF4-FFF2-40B4-BE49-F238E27FC236}">
                <a16:creationId xmlns:a16="http://schemas.microsoft.com/office/drawing/2014/main" id="{C06A7CD6-5F2C-0B87-AF75-00DA92BE1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41" y="1260216"/>
            <a:ext cx="5502717" cy="2549784"/>
          </a:xfrm>
          <a:prstGeom prst="rect">
            <a:avLst/>
          </a:prstGeom>
        </p:spPr>
      </p:pic>
      <p:pic>
        <p:nvPicPr>
          <p:cNvPr id="9" name="Picture 8">
            <a:extLst>
              <a:ext uri="{FF2B5EF4-FFF2-40B4-BE49-F238E27FC236}">
                <a16:creationId xmlns:a16="http://schemas.microsoft.com/office/drawing/2014/main" id="{B3C09CC3-A3D5-973D-6A8E-1A9526C4C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457" y="1290382"/>
            <a:ext cx="4488857" cy="2803608"/>
          </a:xfrm>
          <a:prstGeom prst="rect">
            <a:avLst/>
          </a:prstGeom>
        </p:spPr>
      </p:pic>
      <p:sp>
        <p:nvSpPr>
          <p:cNvPr id="10" name="Rectangle 3">
            <a:extLst>
              <a:ext uri="{FF2B5EF4-FFF2-40B4-BE49-F238E27FC236}">
                <a16:creationId xmlns:a16="http://schemas.microsoft.com/office/drawing/2014/main" id="{2274AB9A-F34E-076B-1F61-B13D7CB20ED6}"/>
              </a:ext>
            </a:extLst>
          </p:cNvPr>
          <p:cNvSpPr>
            <a:spLocks noGrp="1" noChangeArrowheads="1"/>
          </p:cNvSpPr>
          <p:nvPr>
            <p:ph idx="1"/>
          </p:nvPr>
        </p:nvSpPr>
        <p:spPr>
          <a:xfrm>
            <a:off x="282153" y="4292628"/>
            <a:ext cx="10908361" cy="2195257"/>
          </a:xfrm>
        </p:spPr>
        <p:txBody>
          <a:bodyPr rtlCol="0">
            <a:normAutofit fontScale="47500" lnSpcReduction="20000"/>
          </a:bodyPr>
          <a:lstStyle/>
          <a:p>
            <a:pPr>
              <a:buClr>
                <a:schemeClr val="accent1">
                  <a:lumMod val="75000"/>
                </a:schemeClr>
              </a:buClr>
              <a:buFont typeface="Wingdings" panose="05000000000000000000" pitchFamily="2" charset="2"/>
              <a:buChar char="v"/>
              <a:defRPr/>
            </a:pPr>
            <a:r>
              <a:rPr lang="en-US" sz="2000" dirty="0"/>
              <a:t>Diode, semiconductor material, such as silicon, in which half is doped as p-region and half is doped as n-region with a PN-junction in between. </a:t>
            </a:r>
          </a:p>
          <a:p>
            <a:pPr>
              <a:buClr>
                <a:schemeClr val="accent1">
                  <a:lumMod val="75000"/>
                </a:schemeClr>
              </a:buClr>
              <a:buFont typeface="Wingdings" panose="05000000000000000000" pitchFamily="2" charset="2"/>
              <a:buChar char="v"/>
              <a:defRPr/>
            </a:pPr>
            <a:r>
              <a:rPr lang="en-US" sz="2000" dirty="0"/>
              <a:t>The p region is called </a:t>
            </a:r>
            <a:r>
              <a:rPr lang="en-US" sz="2000" b="1" dirty="0"/>
              <a:t>anode </a:t>
            </a:r>
            <a:r>
              <a:rPr lang="en-US" sz="2000" dirty="0"/>
              <a:t>and n type region is called </a:t>
            </a:r>
            <a:r>
              <a:rPr lang="en-US" sz="2000" b="1" dirty="0"/>
              <a:t>cathode</a:t>
            </a:r>
            <a:r>
              <a:rPr lang="en-US" b="1" dirty="0"/>
              <a:t>.</a:t>
            </a:r>
            <a:r>
              <a:rPr lang="en-US" dirty="0"/>
              <a:t> </a:t>
            </a:r>
          </a:p>
          <a:p>
            <a:pPr>
              <a:buClr>
                <a:schemeClr val="accent1">
                  <a:lumMod val="75000"/>
                </a:schemeClr>
              </a:buClr>
              <a:buFont typeface="Wingdings" panose="05000000000000000000" pitchFamily="2" charset="2"/>
              <a:buChar char="v"/>
              <a:defRPr/>
            </a:pPr>
            <a:endParaRPr lang="en-US" sz="2200" dirty="0"/>
          </a:p>
          <a:p>
            <a:pPr>
              <a:buClr>
                <a:schemeClr val="accent1">
                  <a:lumMod val="75000"/>
                </a:schemeClr>
              </a:buClr>
              <a:buFont typeface="Wingdings" panose="05000000000000000000" pitchFamily="2" charset="2"/>
              <a:buChar char="v"/>
              <a:defRPr/>
            </a:pPr>
            <a:endParaRPr lang="en-US" sz="2200" dirty="0"/>
          </a:p>
          <a:p>
            <a:pPr>
              <a:buClr>
                <a:schemeClr val="accent1">
                  <a:lumMod val="75000"/>
                </a:schemeClr>
              </a:buClr>
              <a:buFont typeface="Wingdings" panose="05000000000000000000" pitchFamily="2" charset="2"/>
              <a:buChar char="v"/>
              <a:defRPr/>
            </a:pPr>
            <a:endParaRPr lang="en-US" sz="2200" dirty="0"/>
          </a:p>
          <a:p>
            <a:pPr>
              <a:buClr>
                <a:schemeClr val="accent1">
                  <a:lumMod val="75000"/>
                </a:schemeClr>
              </a:buClr>
              <a:buFont typeface="Wingdings" panose="05000000000000000000" pitchFamily="2" charset="2"/>
              <a:buChar char="v"/>
              <a:defRPr/>
            </a:pPr>
            <a:endParaRPr lang="en-US" sz="2200" dirty="0"/>
          </a:p>
          <a:p>
            <a:pPr>
              <a:buClr>
                <a:schemeClr val="accent1">
                  <a:lumMod val="75000"/>
                </a:schemeClr>
              </a:buClr>
              <a:buFont typeface="Wingdings" panose="05000000000000000000" pitchFamily="2" charset="2"/>
              <a:buChar char="v"/>
              <a:defRPr/>
            </a:pPr>
            <a:endParaRPr lang="en-US" sz="2000" dirty="0"/>
          </a:p>
          <a:p>
            <a:pPr algn="just">
              <a:buClr>
                <a:schemeClr val="accent1">
                  <a:lumMod val="75000"/>
                </a:schemeClr>
              </a:buClr>
              <a:buFont typeface="Wingdings" panose="05000000000000000000" pitchFamily="2" charset="2"/>
              <a:buChar char="v"/>
              <a:defRPr/>
            </a:pPr>
            <a:endParaRPr lang="en-US" sz="2200" dirty="0"/>
          </a:p>
          <a:p>
            <a:pPr algn="just">
              <a:buClr>
                <a:schemeClr val="accent1">
                  <a:lumMod val="75000"/>
                </a:schemeClr>
              </a:buClr>
              <a:buFont typeface="Wingdings" panose="05000000000000000000" pitchFamily="2" charset="2"/>
              <a:buChar char="v"/>
              <a:defRPr/>
            </a:pPr>
            <a:r>
              <a:rPr lang="en-US" sz="2200" dirty="0"/>
              <a:t>It conducts current in one direction and offers high (ideally infinite) resistance in other direction.</a:t>
            </a:r>
          </a:p>
          <a:p>
            <a:pPr algn="just">
              <a:buClr>
                <a:schemeClr val="accent1">
                  <a:lumMod val="75000"/>
                </a:schemeClr>
              </a:buClr>
              <a:buFont typeface="Wingdings" panose="05000000000000000000" pitchFamily="2" charset="2"/>
              <a:buChar char="v"/>
              <a:defRPr/>
            </a:pPr>
            <a:endParaRPr lang="en-US" sz="2200"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marL="0" indent="0">
              <a:buClr>
                <a:schemeClr val="accent1">
                  <a:lumMod val="75000"/>
                </a:schemeClr>
              </a:buClr>
              <a:buNone/>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a:p>
            <a:pPr>
              <a:buClr>
                <a:schemeClr val="accent1">
                  <a:lumMod val="75000"/>
                </a:schemeClr>
              </a:buClr>
              <a:buFont typeface="Wingdings 3" panose="05040102010807070707" pitchFamily="18" charset="2"/>
              <a:buChar char=""/>
              <a:defRPr/>
            </a:pPr>
            <a:endParaRPr lang="en-US" dirty="0">
              <a:solidFill>
                <a:schemeClr val="tx1">
                  <a:lumMod val="75000"/>
                  <a:lumOff val="25000"/>
                </a:schemeClr>
              </a:solidFill>
            </a:endParaRPr>
          </a:p>
        </p:txBody>
      </p:sp>
      <p:graphicFrame>
        <p:nvGraphicFramePr>
          <p:cNvPr id="11" name="Object 7">
            <a:extLst>
              <a:ext uri="{FF2B5EF4-FFF2-40B4-BE49-F238E27FC236}">
                <a16:creationId xmlns:a16="http://schemas.microsoft.com/office/drawing/2014/main" id="{41747070-3425-66D0-0A0A-6916A84AE857}"/>
              </a:ext>
            </a:extLst>
          </p:cNvPr>
          <p:cNvGraphicFramePr>
            <a:graphicFrameLocks noChangeAspect="1"/>
          </p:cNvGraphicFramePr>
          <p:nvPr>
            <p:extLst>
              <p:ext uri="{D42A27DB-BD31-4B8C-83A1-F6EECF244321}">
                <p14:modId xmlns:p14="http://schemas.microsoft.com/office/powerpoint/2010/main" val="1009232966"/>
              </p:ext>
            </p:extLst>
          </p:nvPr>
        </p:nvGraphicFramePr>
        <p:xfrm>
          <a:off x="2696210" y="4989615"/>
          <a:ext cx="2516891" cy="1102179"/>
        </p:xfrm>
        <a:graphic>
          <a:graphicData uri="http://schemas.openxmlformats.org/presentationml/2006/ole">
            <mc:AlternateContent xmlns:mc="http://schemas.openxmlformats.org/markup-compatibility/2006">
              <mc:Choice xmlns:v="urn:schemas-microsoft-com:vml" Requires="v">
                <p:oleObj name="CorelDRAW" r:id="rId5" imgW="2836545" imgH="1247140" progId="">
                  <p:embed/>
                </p:oleObj>
              </mc:Choice>
              <mc:Fallback>
                <p:oleObj name="CorelDRAW" r:id="rId5" imgW="2836545" imgH="1247140" progId="">
                  <p:embed/>
                  <p:pic>
                    <p:nvPicPr>
                      <p:cNvPr id="34822"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210" y="4989615"/>
                        <a:ext cx="2516891" cy="1102179"/>
                      </a:xfrm>
                      <a:prstGeom prst="rect">
                        <a:avLst/>
                      </a:prstGeom>
                      <a:noFill/>
                      <a:ln>
                        <a:noFill/>
                      </a:ln>
                      <a:effectLst/>
                    </p:spPr>
                  </p:pic>
                </p:oleObj>
              </mc:Fallback>
            </mc:AlternateContent>
          </a:graphicData>
        </a:graphic>
      </p:graphicFrame>
      <p:pic>
        <p:nvPicPr>
          <p:cNvPr id="13" name="Picture 9" descr="File:Diode pinout en fr.svg">
            <a:extLst>
              <a:ext uri="{FF2B5EF4-FFF2-40B4-BE49-F238E27FC236}">
                <a16:creationId xmlns:a16="http://schemas.microsoft.com/office/drawing/2014/main" id="{173C9DAB-FCF5-8564-62E1-27EC9D34C5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9281" y="4850364"/>
            <a:ext cx="2663433" cy="126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a16="http://schemas.microsoft.com/office/drawing/2014/main" id="{2E2AE924-A7B2-8DD3-4D64-0982FF7C2C5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D1BEC9B-4BB0-4D7E-8844-0F7A72FA9BF8}" type="slidenum">
              <a:rPr kumimoji="0" lang="sv-SE" altLang="en-US" sz="1200" b="0" i="0" u="none" strike="noStrike" kern="1200" cap="none" spc="0" normalizeH="0" baseline="0" noProof="0" smtClean="0">
                <a:ln>
                  <a:noFill/>
                </a:ln>
                <a:solidFill>
                  <a:srgbClr val="EB3D9F"/>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sv-SE" altLang="en-US" sz="1400" b="0" i="0" u="none" strike="noStrike" kern="1200" cap="none" spc="0" normalizeH="0" baseline="0" noProof="0">
              <a:ln>
                <a:noFill/>
              </a:ln>
              <a:solidFill>
                <a:srgbClr val="EB3D9F"/>
              </a:solidFill>
              <a:effectLst/>
              <a:uLnTx/>
              <a:uFillTx/>
              <a:latin typeface="Times" panose="02020603050405020304" pitchFamily="18" charset="0"/>
              <a:ea typeface="+mn-ea"/>
              <a:cs typeface="+mn-cs"/>
            </a:endParaRPr>
          </a:p>
        </p:txBody>
      </p:sp>
      <p:sp>
        <p:nvSpPr>
          <p:cNvPr id="65539" name="TextBox 3">
            <a:extLst>
              <a:ext uri="{FF2B5EF4-FFF2-40B4-BE49-F238E27FC236}">
                <a16:creationId xmlns:a16="http://schemas.microsoft.com/office/drawing/2014/main" id="{4E05E095-E120-B93F-ADE1-A2BA678073AD}"/>
              </a:ext>
            </a:extLst>
          </p:cNvPr>
          <p:cNvSpPr txBox="1">
            <a:spLocks noChangeArrowheads="1"/>
          </p:cNvSpPr>
          <p:nvPr/>
        </p:nvSpPr>
        <p:spPr bwMode="auto">
          <a:xfrm>
            <a:off x="1473200" y="1869440"/>
            <a:ext cx="71167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knee voltage of a diode approximately is equal to the</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A.Breakdown voltage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B.Barrier potential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C.Applied voltage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D.Forward voltage</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rPr>
            </a:br>
            <a:endParaRPr kumimoji="0" lang="en-IN"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a:extLst>
              <a:ext uri="{FF2B5EF4-FFF2-40B4-BE49-F238E27FC236}">
                <a16:creationId xmlns:a16="http://schemas.microsoft.com/office/drawing/2014/main" id="{926B26D3-5426-81F2-1579-09E07FA159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5EF2EE3-024A-4E76-9F54-D513C59391F3}" type="slidenum">
              <a:rPr kumimoji="0" lang="sv-SE" altLang="en-US" sz="1200" b="0" i="0" u="none" strike="noStrike" kern="1200" cap="none" spc="0" normalizeH="0" baseline="0" noProof="0" smtClean="0">
                <a:ln>
                  <a:noFill/>
                </a:ln>
                <a:solidFill>
                  <a:srgbClr val="EB3D9F"/>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sv-SE" altLang="en-US" sz="1400" b="0" i="0" u="none" strike="noStrike" kern="1200" cap="none" spc="0" normalizeH="0" baseline="0" noProof="0">
              <a:ln>
                <a:noFill/>
              </a:ln>
              <a:solidFill>
                <a:srgbClr val="EB3D9F"/>
              </a:solidFill>
              <a:effectLst/>
              <a:uLnTx/>
              <a:uFillTx/>
              <a:latin typeface="Times" panose="02020603050405020304" pitchFamily="18" charset="0"/>
              <a:ea typeface="+mn-ea"/>
              <a:cs typeface="+mn-cs"/>
            </a:endParaRPr>
          </a:p>
        </p:txBody>
      </p:sp>
      <p:sp>
        <p:nvSpPr>
          <p:cNvPr id="69635" name="TextBox 3">
            <a:extLst>
              <a:ext uri="{FF2B5EF4-FFF2-40B4-BE49-F238E27FC236}">
                <a16:creationId xmlns:a16="http://schemas.microsoft.com/office/drawing/2014/main" id="{53EF1298-7601-3CB7-EACE-70C507D51F4A}"/>
              </a:ext>
            </a:extLst>
          </p:cNvPr>
          <p:cNvSpPr txBox="1">
            <a:spLocks noChangeArrowheads="1"/>
          </p:cNvSpPr>
          <p:nvPr/>
        </p:nvSpPr>
        <p:spPr bwMode="auto">
          <a:xfrm>
            <a:off x="1513840" y="1727200"/>
            <a:ext cx="70761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turn-on voltage of a Ge junction diode is</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A.1.0 V</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B.0.3 V</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C.0.7 V</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D.0.1 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a:extLst>
              <a:ext uri="{FF2B5EF4-FFF2-40B4-BE49-F238E27FC236}">
                <a16:creationId xmlns:a16="http://schemas.microsoft.com/office/drawing/2014/main" id="{B52762C0-CDD5-BF16-AA77-6C3E361FB20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E2CFAD1-AEB9-4D67-8E1C-F7B201FA22FB}" type="slidenum">
              <a:rPr kumimoji="0" lang="sv-SE" altLang="en-US" sz="1200" b="0" i="0" u="none" strike="noStrike" kern="1200" cap="none" spc="0" normalizeH="0" baseline="0" noProof="0" smtClean="0">
                <a:ln>
                  <a:noFill/>
                </a:ln>
                <a:solidFill>
                  <a:srgbClr val="EB3D9F"/>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sv-SE" altLang="en-US" sz="1400" b="0" i="0" u="none" strike="noStrike" kern="1200" cap="none" spc="0" normalizeH="0" baseline="0" noProof="0">
              <a:ln>
                <a:noFill/>
              </a:ln>
              <a:solidFill>
                <a:srgbClr val="EB3D9F"/>
              </a:solidFill>
              <a:effectLst/>
              <a:uLnTx/>
              <a:uFillTx/>
              <a:latin typeface="Times" panose="02020603050405020304" pitchFamily="18" charset="0"/>
              <a:ea typeface="+mn-ea"/>
              <a:cs typeface="+mn-cs"/>
            </a:endParaRPr>
          </a:p>
        </p:txBody>
      </p:sp>
      <p:sp>
        <p:nvSpPr>
          <p:cNvPr id="71683" name="TextBox 3">
            <a:extLst>
              <a:ext uri="{FF2B5EF4-FFF2-40B4-BE49-F238E27FC236}">
                <a16:creationId xmlns:a16="http://schemas.microsoft.com/office/drawing/2014/main" id="{9FCE8429-C269-B130-CD67-A29400E6E8DE}"/>
              </a:ext>
            </a:extLst>
          </p:cNvPr>
          <p:cNvSpPr txBox="1">
            <a:spLocks noChangeArrowheads="1"/>
          </p:cNvSpPr>
          <p:nvPr/>
        </p:nvSpPr>
        <p:spPr bwMode="auto">
          <a:xfrm>
            <a:off x="1316037" y="2045971"/>
            <a:ext cx="72945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 reverse biased diode, as the reverse voltage decreases the depletion region</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A.Remains same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B.Decreases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C.Increases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D.Depends on doping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a:extLst>
              <a:ext uri="{FF2B5EF4-FFF2-40B4-BE49-F238E27FC236}">
                <a16:creationId xmlns:a16="http://schemas.microsoft.com/office/drawing/2014/main" id="{C1D26590-ED87-2E08-4BD3-EF43376E1B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63EC0BC-3CCA-4258-BFF5-29CD4AED2CB3}" type="slidenum">
              <a:rPr kumimoji="0" lang="sv-SE" altLang="en-US" sz="1200" b="0" i="0" u="none" strike="noStrike" kern="1200" cap="none" spc="0" normalizeH="0" baseline="0" noProof="0" smtClean="0">
                <a:ln>
                  <a:noFill/>
                </a:ln>
                <a:solidFill>
                  <a:srgbClr val="EB3D9F"/>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sv-SE" altLang="en-US" sz="1400" b="0" i="0" u="none" strike="noStrike" kern="1200" cap="none" spc="0" normalizeH="0" baseline="0" noProof="0">
              <a:ln>
                <a:noFill/>
              </a:ln>
              <a:solidFill>
                <a:srgbClr val="EB3D9F"/>
              </a:solidFill>
              <a:effectLst/>
              <a:uLnTx/>
              <a:uFillTx/>
              <a:latin typeface="Times" panose="02020603050405020304" pitchFamily="18" charset="0"/>
              <a:ea typeface="+mn-ea"/>
              <a:cs typeface="+mn-cs"/>
            </a:endParaRPr>
          </a:p>
        </p:txBody>
      </p:sp>
      <p:sp>
        <p:nvSpPr>
          <p:cNvPr id="73731" name="TextBox 3">
            <a:extLst>
              <a:ext uri="{FF2B5EF4-FFF2-40B4-BE49-F238E27FC236}">
                <a16:creationId xmlns:a16="http://schemas.microsoft.com/office/drawing/2014/main" id="{4A13AA3A-AA2E-8E01-1C6C-C7AFE8CE2C48}"/>
              </a:ext>
            </a:extLst>
          </p:cNvPr>
          <p:cNvSpPr txBox="1">
            <a:spLocks noChangeArrowheads="1"/>
          </p:cNvSpPr>
          <p:nvPr/>
        </p:nvSpPr>
        <p:spPr bwMode="auto">
          <a:xfrm>
            <a:off x="1605281" y="1203961"/>
            <a:ext cx="72183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forward region of a semiconductor diode characteristic curve is where diode appears as</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A.An OFF switch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B.A capacitor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C.A constant current source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D.An ON switch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1">
            <a:extLst>
              <a:ext uri="{FF2B5EF4-FFF2-40B4-BE49-F238E27FC236}">
                <a16:creationId xmlns:a16="http://schemas.microsoft.com/office/drawing/2014/main" id="{50B6FB09-7D96-3F34-4F73-50D79D6EBB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9A34196-FC03-4D05-B8E3-954C7B4B748D}" type="slidenum">
              <a:rPr kumimoji="0" lang="sv-SE" altLang="en-US" sz="1200" b="0" i="0" u="none" strike="noStrike" kern="1200" cap="none" spc="0" normalizeH="0" baseline="0" noProof="0" smtClean="0">
                <a:ln>
                  <a:noFill/>
                </a:ln>
                <a:solidFill>
                  <a:srgbClr val="EB3D9F"/>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sv-SE" altLang="en-US" sz="1400" b="0" i="0" u="none" strike="noStrike" kern="1200" cap="none" spc="0" normalizeH="0" baseline="0" noProof="0">
              <a:ln>
                <a:noFill/>
              </a:ln>
              <a:solidFill>
                <a:srgbClr val="EB3D9F"/>
              </a:solidFill>
              <a:effectLst/>
              <a:uLnTx/>
              <a:uFillTx/>
              <a:latin typeface="Times" panose="02020603050405020304" pitchFamily="18" charset="0"/>
              <a:ea typeface="+mn-ea"/>
              <a:cs typeface="+mn-cs"/>
            </a:endParaRPr>
          </a:p>
        </p:txBody>
      </p:sp>
      <p:sp>
        <p:nvSpPr>
          <p:cNvPr id="113667" name="TextBox 3">
            <a:extLst>
              <a:ext uri="{FF2B5EF4-FFF2-40B4-BE49-F238E27FC236}">
                <a16:creationId xmlns:a16="http://schemas.microsoft.com/office/drawing/2014/main" id="{45D44A9D-255C-3E74-B80F-CE1647C9DFE4}"/>
              </a:ext>
            </a:extLst>
          </p:cNvPr>
          <p:cNvSpPr txBox="1">
            <a:spLocks noChangeArrowheads="1"/>
          </p:cNvSpPr>
          <p:nvPr/>
        </p:nvSpPr>
        <p:spPr bwMode="auto">
          <a:xfrm>
            <a:off x="1310641" y="1717040"/>
            <a:ext cx="72793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Application of forward bias to a junction diode</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A.Reduces forward current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B.Reduces minority carrier current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C.Reduces potential barrier height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D.All of the above</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rPr>
            </a:br>
            <a:endParaRPr kumimoji="0" lang="en-IN"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F4EBEFE3-60B4-494F-4FD7-02B5566E4FA6}"/>
              </a:ext>
            </a:extLst>
          </p:cNvPr>
          <p:cNvSpPr>
            <a:spLocks noGrp="1"/>
          </p:cNvSpPr>
          <p:nvPr>
            <p:ph type="title"/>
          </p:nvPr>
        </p:nvSpPr>
        <p:spPr/>
        <p:txBody>
          <a:bodyPr/>
          <a:lstStyle/>
          <a:p>
            <a:pPr eaLnBrk="1" hangingPunct="1"/>
            <a:r>
              <a:rPr lang="en-US" altLang="en-US"/>
              <a:t>Diode as Rectifiers</a:t>
            </a:r>
          </a:p>
        </p:txBody>
      </p:sp>
      <p:sp>
        <p:nvSpPr>
          <p:cNvPr id="3" name="Rectangle 3">
            <a:extLst>
              <a:ext uri="{FF2B5EF4-FFF2-40B4-BE49-F238E27FC236}">
                <a16:creationId xmlns:a16="http://schemas.microsoft.com/office/drawing/2014/main" id="{12BA7DF7-93B6-5286-A0F1-CD75017B67A8}"/>
              </a:ext>
            </a:extLst>
          </p:cNvPr>
          <p:cNvSpPr>
            <a:spLocks noGrp="1" noChangeArrowheads="1"/>
          </p:cNvSpPr>
          <p:nvPr>
            <p:ph idx="1"/>
          </p:nvPr>
        </p:nvSpPr>
        <p:spPr>
          <a:xfrm>
            <a:off x="1885950" y="1371600"/>
            <a:ext cx="8420100" cy="4419600"/>
          </a:xfrm>
        </p:spPr>
        <p:txBody>
          <a:bodyPr rtlCol="0">
            <a:normAutofit fontScale="92500" lnSpcReduction="20000"/>
          </a:bodyPr>
          <a:lstStyle/>
          <a:p>
            <a:pPr>
              <a:buClr>
                <a:schemeClr val="accent1">
                  <a:lumMod val="75000"/>
                </a:schemeClr>
              </a:buClr>
              <a:buFont typeface="Wingdings" panose="05000000000000000000" pitchFamily="2" charset="2"/>
              <a:buChar char="v"/>
              <a:defRPr/>
            </a:pPr>
            <a:r>
              <a:rPr lang="en-US" sz="2000">
                <a:solidFill>
                  <a:schemeClr val="tx1">
                    <a:lumMod val="75000"/>
                    <a:lumOff val="25000"/>
                  </a:schemeClr>
                </a:solidFill>
              </a:rPr>
              <a:t>Reversing diode.</a:t>
            </a: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r>
              <a:rPr lang="en-US" sz="2000">
                <a:solidFill>
                  <a:schemeClr val="tx1">
                    <a:lumMod val="75000"/>
                    <a:lumOff val="25000"/>
                  </a:schemeClr>
                </a:solidFill>
              </a:rPr>
              <a:t>Average value of Half wave output voltage:</a:t>
            </a:r>
          </a:p>
          <a:p>
            <a:pPr lvl="4">
              <a:buClr>
                <a:schemeClr val="accent1">
                  <a:lumMod val="75000"/>
                </a:schemeClr>
              </a:buClr>
              <a:buNone/>
              <a:defRPr/>
            </a:pPr>
            <a:endParaRPr lang="en-US" sz="1000">
              <a:solidFill>
                <a:schemeClr val="tx1">
                  <a:lumMod val="75000"/>
                  <a:lumOff val="25000"/>
                </a:schemeClr>
              </a:solidFill>
            </a:endParaRPr>
          </a:p>
          <a:p>
            <a:pPr>
              <a:buClr>
                <a:schemeClr val="accent1">
                  <a:lumMod val="75000"/>
                </a:schemeClr>
              </a:buClr>
              <a:buNone/>
              <a:defRPr/>
            </a:pPr>
            <a:r>
              <a:rPr lang="en-US" sz="2000">
                <a:solidFill>
                  <a:schemeClr val="tx1">
                    <a:lumMod val="75000"/>
                    <a:lumOff val="25000"/>
                  </a:schemeClr>
                </a:solidFill>
              </a:rPr>
              <a:t>			V</a:t>
            </a:r>
            <a:r>
              <a:rPr lang="en-US" sz="1200">
                <a:solidFill>
                  <a:schemeClr val="tx1">
                    <a:lumMod val="75000"/>
                    <a:lumOff val="25000"/>
                  </a:schemeClr>
                </a:solidFill>
              </a:rPr>
              <a:t>AVG </a:t>
            </a:r>
            <a:r>
              <a:rPr lang="en-US" sz="2000">
                <a:solidFill>
                  <a:schemeClr val="tx1">
                    <a:lumMod val="75000"/>
                    <a:lumOff val="25000"/>
                  </a:schemeClr>
                </a:solidFill>
              </a:rPr>
              <a:t>= V</a:t>
            </a:r>
            <a:r>
              <a:rPr lang="en-US" sz="1200">
                <a:solidFill>
                  <a:schemeClr val="tx1">
                    <a:lumMod val="75000"/>
                    <a:lumOff val="25000"/>
                  </a:schemeClr>
                </a:solidFill>
              </a:rPr>
              <a:t>P</a:t>
            </a:r>
            <a:r>
              <a:rPr lang="en-US" sz="2000">
                <a:solidFill>
                  <a:schemeClr val="tx1">
                    <a:lumMod val="75000"/>
                    <a:lumOff val="25000"/>
                  </a:schemeClr>
                </a:solidFill>
              </a:rPr>
              <a:t> / pi</a:t>
            </a: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r>
              <a:rPr lang="en-US" sz="2000">
                <a:solidFill>
                  <a:schemeClr val="tx1">
                    <a:lumMod val="75000"/>
                    <a:lumOff val="25000"/>
                  </a:schemeClr>
                </a:solidFill>
              </a:rPr>
              <a:t>V</a:t>
            </a:r>
            <a:r>
              <a:rPr lang="en-US" sz="1200">
                <a:solidFill>
                  <a:schemeClr val="tx1">
                    <a:lumMod val="75000"/>
                    <a:lumOff val="25000"/>
                  </a:schemeClr>
                </a:solidFill>
              </a:rPr>
              <a:t>AVG</a:t>
            </a:r>
            <a:r>
              <a:rPr lang="en-US" sz="2000">
                <a:solidFill>
                  <a:schemeClr val="tx1">
                    <a:lumMod val="75000"/>
                    <a:lumOff val="25000"/>
                  </a:schemeClr>
                </a:solidFill>
              </a:rPr>
              <a:t> is approx 31.8% of V</a:t>
            </a:r>
            <a:r>
              <a:rPr lang="en-US" sz="1200">
                <a:solidFill>
                  <a:schemeClr val="tx1">
                    <a:lumMod val="75000"/>
                    <a:lumOff val="25000"/>
                  </a:schemeClr>
                </a:solidFill>
              </a:rPr>
              <a:t>p</a:t>
            </a: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r>
              <a:rPr lang="en-US" sz="2000">
                <a:solidFill>
                  <a:schemeClr val="tx1">
                    <a:lumMod val="75000"/>
                    <a:lumOff val="25000"/>
                  </a:schemeClr>
                </a:solidFill>
              </a:rPr>
              <a:t> PIV: Peak Inverse Voltage = V</a:t>
            </a:r>
            <a:r>
              <a:rPr lang="en-US" sz="1200">
                <a:solidFill>
                  <a:schemeClr val="tx1">
                    <a:lumMod val="75000"/>
                    <a:lumOff val="25000"/>
                  </a:schemeClr>
                </a:solidFill>
              </a:rPr>
              <a:t>p</a:t>
            </a:r>
          </a:p>
          <a:p>
            <a:pPr>
              <a:buClr>
                <a:schemeClr val="accent1">
                  <a:lumMod val="75000"/>
                </a:schemeClr>
              </a:buClr>
              <a:buFont typeface="Wingdings" panose="05000000000000000000" pitchFamily="2" charset="2"/>
              <a:buChar char="v"/>
              <a:defRPr/>
            </a:pPr>
            <a:endParaRPr lang="en-US" sz="12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12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a:solidFill>
                <a:schemeClr val="tx1">
                  <a:lumMod val="75000"/>
                  <a:lumOff val="25000"/>
                </a:schemeClr>
              </a:solidFill>
            </a:endParaRPr>
          </a:p>
        </p:txBody>
      </p:sp>
      <p:sp>
        <p:nvSpPr>
          <p:cNvPr id="87044" name="Slide Number Placeholder 1">
            <a:extLst>
              <a:ext uri="{FF2B5EF4-FFF2-40B4-BE49-F238E27FC236}">
                <a16:creationId xmlns:a16="http://schemas.microsoft.com/office/drawing/2014/main" id="{817B7ECD-AE43-7EE0-F72F-C56BB81BBF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6EF2AA9A-D500-43CB-BFFD-00FE382A140C}" type="slidenum">
              <a:rPr lang="sv-SE" altLang="en-US" smtClean="0">
                <a:solidFill>
                  <a:srgbClr val="EB3D9F"/>
                </a:solidFill>
                <a:latin typeface="Times" panose="02020603050405020304" pitchFamily="18" charset="0"/>
              </a:rPr>
              <a:pPr>
                <a:spcBef>
                  <a:spcPct val="0"/>
                </a:spcBef>
                <a:buClrTx/>
                <a:buSzTx/>
                <a:buFontTx/>
                <a:buNone/>
              </a:pPr>
              <a:t>25</a:t>
            </a:fld>
            <a:endParaRPr lang="sv-SE" altLang="en-US" sz="1400">
              <a:solidFill>
                <a:srgbClr val="EB3D9F"/>
              </a:solidFill>
              <a:latin typeface="Times" panose="02020603050405020304" pitchFamily="18" charset="0"/>
            </a:endParaRPr>
          </a:p>
        </p:txBody>
      </p:sp>
      <p:pic>
        <p:nvPicPr>
          <p:cNvPr id="87045" name="Picture 2">
            <a:extLst>
              <a:ext uri="{FF2B5EF4-FFF2-40B4-BE49-F238E27FC236}">
                <a16:creationId xmlns:a16="http://schemas.microsoft.com/office/drawing/2014/main" id="{B550AA02-0DB9-E911-A858-55A7D0C73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4" y="2079625"/>
            <a:ext cx="39846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a:extLst>
              <a:ext uri="{FF2B5EF4-FFF2-40B4-BE49-F238E27FC236}">
                <a16:creationId xmlns:a16="http://schemas.microsoft.com/office/drawing/2014/main" id="{B795A48B-DE3F-6748-777F-6677C9EE5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9" y="5199063"/>
            <a:ext cx="42306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4995" name="Rectangle 2">
            <a:extLst>
              <a:ext uri="{FF2B5EF4-FFF2-40B4-BE49-F238E27FC236}">
                <a16:creationId xmlns:a16="http://schemas.microsoft.com/office/drawing/2014/main" id="{530EB680-786D-4EB7-1D13-57A3ED5872EE}"/>
              </a:ext>
            </a:extLst>
          </p:cNvPr>
          <p:cNvSpPr>
            <a:spLocks noGrp="1"/>
          </p:cNvSpPr>
          <p:nvPr>
            <p:ph type="title"/>
          </p:nvPr>
        </p:nvSpPr>
        <p:spPr/>
        <p:txBody>
          <a:bodyPr/>
          <a:lstStyle/>
          <a:p>
            <a:pPr eaLnBrk="1" hangingPunct="1"/>
            <a:r>
              <a:rPr lang="en-US" altLang="en-US"/>
              <a:t>Half wave Rectifiers</a:t>
            </a:r>
          </a:p>
        </p:txBody>
      </p:sp>
      <p:sp>
        <p:nvSpPr>
          <p:cNvPr id="84996" name="Rectangle 3">
            <a:extLst>
              <a:ext uri="{FF2B5EF4-FFF2-40B4-BE49-F238E27FC236}">
                <a16:creationId xmlns:a16="http://schemas.microsoft.com/office/drawing/2014/main" id="{6CE96967-7681-DCDD-5014-C8BBBB7F23CC}"/>
              </a:ext>
            </a:extLst>
          </p:cNvPr>
          <p:cNvSpPr>
            <a:spLocks noGrp="1"/>
          </p:cNvSpPr>
          <p:nvPr>
            <p:ph idx="1"/>
          </p:nvPr>
        </p:nvSpPr>
        <p:spPr>
          <a:xfrm>
            <a:off x="1885950" y="1371600"/>
            <a:ext cx="8420100" cy="4419600"/>
          </a:xfrm>
        </p:spPr>
        <p:txBody>
          <a:bodyPr>
            <a:normAutofit/>
          </a:bodyPr>
          <a:lstStyle/>
          <a:p>
            <a:pPr algn="just" eaLnBrk="1" hangingPunct="1">
              <a:buFont typeface="Wingdings" panose="05000000000000000000" pitchFamily="2" charset="2"/>
              <a:buChar char="v"/>
            </a:pPr>
            <a:r>
              <a:rPr lang="en-US" altLang="en-US" sz="2000"/>
              <a:t>As diodes conduct current in one direction and block in other.</a:t>
            </a:r>
          </a:p>
          <a:p>
            <a:pPr algn="just" eaLnBrk="1" hangingPunct="1">
              <a:buFont typeface="Wingdings" panose="05000000000000000000" pitchFamily="2" charset="2"/>
              <a:buChar char="v"/>
            </a:pPr>
            <a:r>
              <a:rPr lang="en-US" altLang="en-US" sz="2000"/>
              <a:t>When connected with ac voltage, diode only allows half cycle passing through it and hence convert ac into dc.</a:t>
            </a:r>
          </a:p>
          <a:p>
            <a:pPr algn="just" eaLnBrk="1" hangingPunct="1">
              <a:buFont typeface="Wingdings" panose="05000000000000000000" pitchFamily="2" charset="2"/>
              <a:buChar char="v"/>
            </a:pPr>
            <a:r>
              <a:rPr lang="en-US" altLang="en-US" sz="2000"/>
              <a:t>As the half of the wave get rectified, the process called half wave rectification.</a:t>
            </a:r>
          </a:p>
          <a:p>
            <a:pPr eaLnBrk="1" hangingPunct="1">
              <a:buFont typeface="Wingdings" panose="05000000000000000000" pitchFamily="2" charset="2"/>
              <a:buChar char="v"/>
            </a:pPr>
            <a:endParaRPr lang="en-US" altLang="en-US" sz="2000"/>
          </a:p>
          <a:p>
            <a:pPr eaLnBrk="1" hangingPunct="1">
              <a:buFont typeface="Wingdings" panose="05000000000000000000" pitchFamily="2" charset="2"/>
              <a:buChar char="v"/>
            </a:pPr>
            <a:endParaRPr lang="en-US" altLang="en-US"/>
          </a:p>
          <a:p>
            <a:pPr eaLnBrk="1" hangingPunct="1">
              <a:buFont typeface="Wingdings" panose="05000000000000000000" pitchFamily="2" charset="2"/>
              <a:buChar char="v"/>
            </a:pPr>
            <a:endParaRPr lang="en-US" altLang="en-US"/>
          </a:p>
          <a:p>
            <a:pPr lvl="2" eaLnBrk="1" hangingPunct="1">
              <a:buFont typeface="Wingdings" panose="05000000000000000000" pitchFamily="2" charset="2"/>
              <a:buChar char="§"/>
            </a:pPr>
            <a:r>
              <a:rPr lang="en-US" altLang="en-US"/>
              <a:t>A diode is connected to an ac source and a load resistor forming a half wave rectifier. </a:t>
            </a:r>
          </a:p>
          <a:p>
            <a:pPr lvl="2" eaLnBrk="1" hangingPunct="1">
              <a:buFont typeface="Wingdings" panose="05000000000000000000" pitchFamily="2" charset="2"/>
              <a:buChar char="§"/>
            </a:pPr>
            <a:r>
              <a:rPr lang="en-US" altLang="en-US"/>
              <a:t>Positive half cycle causes current through diode, that causes voltage drop across resistor.</a:t>
            </a:r>
          </a:p>
          <a:p>
            <a:pPr eaLnBrk="1" hangingPunct="1">
              <a:buFont typeface="Wingdings" panose="05000000000000000000" pitchFamily="2" charset="2"/>
              <a:buChar char="v"/>
            </a:pPr>
            <a:endParaRPr lang="en-US" altLang="en-US"/>
          </a:p>
        </p:txBody>
      </p:sp>
      <p:sp>
        <p:nvSpPr>
          <p:cNvPr id="84997" name="Slide Number Placeholder 1">
            <a:extLst>
              <a:ext uri="{FF2B5EF4-FFF2-40B4-BE49-F238E27FC236}">
                <a16:creationId xmlns:a16="http://schemas.microsoft.com/office/drawing/2014/main" id="{469AC94D-4FE3-F24C-9EEC-C8D1395653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329B5C48-3438-4D71-A768-01016C247CBA}" type="slidenum">
              <a:rPr lang="sv-SE" altLang="en-US" smtClean="0">
                <a:solidFill>
                  <a:srgbClr val="EB3D9F"/>
                </a:solidFill>
                <a:latin typeface="Times" panose="02020603050405020304" pitchFamily="18" charset="0"/>
              </a:rPr>
              <a:pPr>
                <a:spcBef>
                  <a:spcPct val="0"/>
                </a:spcBef>
                <a:buClrTx/>
                <a:buSzTx/>
                <a:buFontTx/>
                <a:buNone/>
              </a:pPr>
              <a:t>26</a:t>
            </a:fld>
            <a:endParaRPr lang="sv-SE" altLang="en-US" sz="1400">
              <a:solidFill>
                <a:srgbClr val="EB3D9F"/>
              </a:solidFill>
              <a:latin typeface="Times" panose="02020603050405020304" pitchFamily="18" charset="0"/>
            </a:endParaRPr>
          </a:p>
        </p:txBody>
      </p:sp>
      <p:pic>
        <p:nvPicPr>
          <p:cNvPr id="84998" name="Picture 2">
            <a:extLst>
              <a:ext uri="{FF2B5EF4-FFF2-40B4-BE49-F238E27FC236}">
                <a16:creationId xmlns:a16="http://schemas.microsoft.com/office/drawing/2014/main" id="{0FD2A8D0-37D4-496C-4BF7-770560360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938" y="3230564"/>
            <a:ext cx="41846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D6E1868-CC7E-8FB8-3A4B-BCFCD0481A4D}"/>
              </a:ext>
            </a:extLst>
          </p:cNvPr>
          <p:cNvSpPr>
            <a:spLocks noGrp="1"/>
          </p:cNvSpPr>
          <p:nvPr>
            <p:ph type="title"/>
          </p:nvPr>
        </p:nvSpPr>
        <p:spPr/>
        <p:txBody>
          <a:bodyPr/>
          <a:lstStyle/>
          <a:p>
            <a:pPr eaLnBrk="1" hangingPunct="1"/>
            <a:r>
              <a:rPr lang="en-US" altLang="en-US"/>
              <a:t>Full wave rectifiers</a:t>
            </a:r>
          </a:p>
        </p:txBody>
      </p:sp>
      <p:sp>
        <p:nvSpPr>
          <p:cNvPr id="3" name="Rectangle 3">
            <a:extLst>
              <a:ext uri="{FF2B5EF4-FFF2-40B4-BE49-F238E27FC236}">
                <a16:creationId xmlns:a16="http://schemas.microsoft.com/office/drawing/2014/main" id="{EAD30837-8128-BA69-5CB9-5DA2BB484166}"/>
              </a:ext>
            </a:extLst>
          </p:cNvPr>
          <p:cNvSpPr>
            <a:spLocks noGrp="1" noChangeArrowheads="1"/>
          </p:cNvSpPr>
          <p:nvPr>
            <p:ph idx="1"/>
          </p:nvPr>
        </p:nvSpPr>
        <p:spPr>
          <a:xfrm>
            <a:off x="1885950" y="1530350"/>
            <a:ext cx="8420100" cy="4419600"/>
          </a:xfrm>
        </p:spPr>
        <p:txBody>
          <a:bodyPr rtlCol="0">
            <a:normAutofit/>
          </a:bodyPr>
          <a:lstStyle/>
          <a:p>
            <a:pPr algn="just">
              <a:buClr>
                <a:schemeClr val="accent1">
                  <a:lumMod val="75000"/>
                </a:schemeClr>
              </a:buClr>
              <a:buFont typeface="Wingdings" panose="05000000000000000000" pitchFamily="2" charset="2"/>
              <a:buChar char="v"/>
              <a:defRPr/>
            </a:pPr>
            <a:r>
              <a:rPr lang="en-US" sz="2000">
                <a:solidFill>
                  <a:schemeClr val="tx1">
                    <a:lumMod val="75000"/>
                    <a:lumOff val="25000"/>
                  </a:schemeClr>
                </a:solidFill>
              </a:rPr>
              <a:t>A full wave rectifier allows unidirectional current through the load during the entire 360 degree of input cycle.</a:t>
            </a: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r>
              <a:rPr lang="en-US" sz="2000">
                <a:solidFill>
                  <a:schemeClr val="tx1">
                    <a:lumMod val="75000"/>
                    <a:lumOff val="25000"/>
                  </a:schemeClr>
                </a:solidFill>
              </a:rPr>
              <a:t>The output voltage have twice the input frequency. </a:t>
            </a:r>
          </a:p>
          <a:p>
            <a:pPr>
              <a:buClr>
                <a:schemeClr val="accent1">
                  <a:lumMod val="75000"/>
                </a:schemeClr>
              </a:buClr>
              <a:buFont typeface="Wingdings" panose="05000000000000000000" pitchFamily="2" charset="2"/>
              <a:buChar char="v"/>
              <a:defRPr/>
            </a:pPr>
            <a:endParaRPr lang="en-US" sz="2000">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a:solidFill>
                <a:schemeClr val="tx1">
                  <a:lumMod val="75000"/>
                  <a:lumOff val="25000"/>
                </a:schemeClr>
              </a:solidFill>
            </a:endParaRPr>
          </a:p>
          <a:p>
            <a:pPr>
              <a:buClr>
                <a:schemeClr val="accent1">
                  <a:lumMod val="75000"/>
                </a:schemeClr>
              </a:buClr>
              <a:buFont typeface="Wingdings" panose="05000000000000000000" pitchFamily="2" charset="2"/>
              <a:buChar char="v"/>
              <a:defRPr/>
            </a:pPr>
            <a:r>
              <a:rPr lang="en-US" sz="2000">
                <a:solidFill>
                  <a:schemeClr val="tx1">
                    <a:lumMod val="75000"/>
                    <a:lumOff val="25000"/>
                  </a:schemeClr>
                </a:solidFill>
              </a:rPr>
              <a:t>V</a:t>
            </a:r>
            <a:r>
              <a:rPr lang="en-US" sz="1200">
                <a:solidFill>
                  <a:schemeClr val="tx1">
                    <a:lumMod val="75000"/>
                    <a:lumOff val="25000"/>
                  </a:schemeClr>
                </a:solidFill>
              </a:rPr>
              <a:t>AVG</a:t>
            </a:r>
            <a:r>
              <a:rPr lang="en-US" sz="2000">
                <a:solidFill>
                  <a:schemeClr val="tx1">
                    <a:lumMod val="75000"/>
                    <a:lumOff val="25000"/>
                  </a:schemeClr>
                </a:solidFill>
              </a:rPr>
              <a:t> is 63.7% of Vp</a:t>
            </a:r>
          </a:p>
          <a:p>
            <a:pPr>
              <a:buClr>
                <a:schemeClr val="accent1">
                  <a:lumMod val="75000"/>
                </a:schemeClr>
              </a:buClr>
              <a:buFont typeface="Wingdings" panose="05000000000000000000" pitchFamily="2" charset="2"/>
              <a:buChar char="v"/>
              <a:defRPr/>
            </a:pPr>
            <a:endParaRPr lang="en-US">
              <a:solidFill>
                <a:schemeClr val="tx1">
                  <a:lumMod val="75000"/>
                  <a:lumOff val="25000"/>
                </a:schemeClr>
              </a:solidFill>
            </a:endParaRPr>
          </a:p>
          <a:p>
            <a:pPr>
              <a:buClr>
                <a:schemeClr val="accent1">
                  <a:lumMod val="75000"/>
                </a:schemeClr>
              </a:buClr>
              <a:buFont typeface="Wingdings" panose="05000000000000000000" pitchFamily="2" charset="2"/>
              <a:buChar char="v"/>
              <a:defRPr/>
            </a:pPr>
            <a:endParaRPr lang="en-US">
              <a:solidFill>
                <a:schemeClr val="tx1">
                  <a:lumMod val="75000"/>
                  <a:lumOff val="25000"/>
                </a:schemeClr>
              </a:solidFill>
            </a:endParaRPr>
          </a:p>
        </p:txBody>
      </p:sp>
      <p:sp>
        <p:nvSpPr>
          <p:cNvPr id="89092" name="Slide Number Placeholder 1">
            <a:extLst>
              <a:ext uri="{FF2B5EF4-FFF2-40B4-BE49-F238E27FC236}">
                <a16:creationId xmlns:a16="http://schemas.microsoft.com/office/drawing/2014/main" id="{73D51BC2-CBF0-83BA-4F6E-9EA4A16288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3CDE478E-2981-4031-98E3-3F01FB9D6885}" type="slidenum">
              <a:rPr lang="sv-SE" altLang="en-US" smtClean="0">
                <a:solidFill>
                  <a:srgbClr val="EB3D9F"/>
                </a:solidFill>
                <a:latin typeface="Times" panose="02020603050405020304" pitchFamily="18" charset="0"/>
              </a:rPr>
              <a:pPr>
                <a:spcBef>
                  <a:spcPct val="0"/>
                </a:spcBef>
                <a:buClrTx/>
                <a:buSzTx/>
                <a:buFontTx/>
                <a:buNone/>
              </a:pPr>
              <a:t>27</a:t>
            </a:fld>
            <a:endParaRPr lang="sv-SE" altLang="en-US" sz="1400">
              <a:solidFill>
                <a:srgbClr val="EB3D9F"/>
              </a:solidFill>
              <a:latin typeface="Times" panose="02020603050405020304" pitchFamily="18" charset="0"/>
            </a:endParaRPr>
          </a:p>
        </p:txBody>
      </p:sp>
      <p:pic>
        <p:nvPicPr>
          <p:cNvPr id="89093" name="Picture 6" descr="http://hyperphysics.phy-astr.gsu.edu/hbase/electronic/ietron/rectct.gif">
            <a:extLst>
              <a:ext uri="{FF2B5EF4-FFF2-40B4-BE49-F238E27FC236}">
                <a16:creationId xmlns:a16="http://schemas.microsoft.com/office/drawing/2014/main" id="{AC7BFE59-29E2-EE0C-0BA3-8CEB312E4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974"/>
          <a:stretch>
            <a:fillRect/>
          </a:stretch>
        </p:blipFill>
        <p:spPr bwMode="auto">
          <a:xfrm>
            <a:off x="7691438" y="2320925"/>
            <a:ext cx="1117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8" descr="http://hyperphysics.phy-astr.gsu.edu/hbase/electronic/ietron/rectct.gif">
            <a:extLst>
              <a:ext uri="{FF2B5EF4-FFF2-40B4-BE49-F238E27FC236}">
                <a16:creationId xmlns:a16="http://schemas.microsoft.com/office/drawing/2014/main" id="{D4E2220F-2598-A992-F598-99C6063D7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2945"/>
          <a:stretch>
            <a:fillRect/>
          </a:stretch>
        </p:blipFill>
        <p:spPr bwMode="auto">
          <a:xfrm>
            <a:off x="2362201" y="2124075"/>
            <a:ext cx="1260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5" name="Group 23">
            <a:extLst>
              <a:ext uri="{FF2B5EF4-FFF2-40B4-BE49-F238E27FC236}">
                <a16:creationId xmlns:a16="http://schemas.microsoft.com/office/drawing/2014/main" id="{EE30A825-F21E-F38C-B680-33A998B899EF}"/>
              </a:ext>
            </a:extLst>
          </p:cNvPr>
          <p:cNvGrpSpPr>
            <a:grpSpLocks/>
          </p:cNvGrpSpPr>
          <p:nvPr/>
        </p:nvGrpSpPr>
        <p:grpSpPr bwMode="auto">
          <a:xfrm>
            <a:off x="3959226" y="2484438"/>
            <a:ext cx="3217863" cy="989012"/>
            <a:chOff x="2815601" y="2483895"/>
            <a:chExt cx="3218233" cy="990110"/>
          </a:xfrm>
        </p:grpSpPr>
        <p:sp>
          <p:nvSpPr>
            <p:cNvPr id="89097" name="Rounded Rectangle 7">
              <a:extLst>
                <a:ext uri="{FF2B5EF4-FFF2-40B4-BE49-F238E27FC236}">
                  <a16:creationId xmlns:a16="http://schemas.microsoft.com/office/drawing/2014/main" id="{DA356DB3-49AA-46EB-588C-90193D9AB166}"/>
                </a:ext>
              </a:extLst>
            </p:cNvPr>
            <p:cNvSpPr>
              <a:spLocks noChangeArrowheads="1"/>
            </p:cNvSpPr>
            <p:nvPr/>
          </p:nvSpPr>
          <p:spPr bwMode="auto">
            <a:xfrm>
              <a:off x="3626405" y="2483895"/>
              <a:ext cx="1596625" cy="99011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sv-SE" altLang="en-US" sz="1400" b="1">
                  <a:solidFill>
                    <a:schemeClr val="tx1"/>
                  </a:solidFill>
                  <a:latin typeface="Times" panose="02020603050405020304" pitchFamily="18" charset="0"/>
                </a:rPr>
                <a:t>Full Wave </a:t>
              </a:r>
              <a:r>
                <a:rPr lang="en-US" altLang="en-US" sz="1400" b="1">
                  <a:solidFill>
                    <a:schemeClr val="tx1"/>
                  </a:solidFill>
                  <a:latin typeface="Times" panose="02020603050405020304" pitchFamily="18" charset="0"/>
                </a:rPr>
                <a:t>Rectifier</a:t>
              </a:r>
            </a:p>
          </p:txBody>
        </p:sp>
        <p:cxnSp>
          <p:nvCxnSpPr>
            <p:cNvPr id="89098" name="Straight Connector 14">
              <a:extLst>
                <a:ext uri="{FF2B5EF4-FFF2-40B4-BE49-F238E27FC236}">
                  <a16:creationId xmlns:a16="http://schemas.microsoft.com/office/drawing/2014/main" id="{DBD70955-9C19-8465-8551-0CF4D64EC0EB}"/>
                </a:ext>
              </a:extLst>
            </p:cNvPr>
            <p:cNvCxnSpPr>
              <a:cxnSpLocks noChangeShapeType="1"/>
            </p:cNvCxnSpPr>
            <p:nvPr/>
          </p:nvCxnSpPr>
          <p:spPr bwMode="auto">
            <a:xfrm>
              <a:off x="5223030" y="2788695"/>
              <a:ext cx="76508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9099" name="Flowchart: Connector 15">
              <a:extLst>
                <a:ext uri="{FF2B5EF4-FFF2-40B4-BE49-F238E27FC236}">
                  <a16:creationId xmlns:a16="http://schemas.microsoft.com/office/drawing/2014/main" id="{9774C3E7-2456-6780-8E32-CE3AEB0E73A8}"/>
                </a:ext>
              </a:extLst>
            </p:cNvPr>
            <p:cNvSpPr>
              <a:spLocks noChangeArrowheads="1"/>
            </p:cNvSpPr>
            <p:nvPr/>
          </p:nvSpPr>
          <p:spPr bwMode="auto">
            <a:xfrm>
              <a:off x="5988115" y="2743690"/>
              <a:ext cx="45719" cy="90010"/>
            </a:xfrm>
            <a:prstGeom prst="flowChartConnector">
              <a:avLst/>
            </a:prstGeom>
            <a:solidFill>
              <a:schemeClr val="tx1"/>
            </a:solidFill>
            <a:ln w="28575" algn="ctr">
              <a:solidFill>
                <a:schemeClr val="tx1"/>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panose="02020603050405020304" pitchFamily="18" charset="0"/>
              </a:endParaRPr>
            </a:p>
          </p:txBody>
        </p:sp>
        <p:cxnSp>
          <p:nvCxnSpPr>
            <p:cNvPr id="89100" name="Straight Connector 16">
              <a:extLst>
                <a:ext uri="{FF2B5EF4-FFF2-40B4-BE49-F238E27FC236}">
                  <a16:creationId xmlns:a16="http://schemas.microsoft.com/office/drawing/2014/main" id="{731E34ED-AA21-63CE-A149-DC20BED30725}"/>
                </a:ext>
              </a:extLst>
            </p:cNvPr>
            <p:cNvCxnSpPr>
              <a:cxnSpLocks noChangeShapeType="1"/>
            </p:cNvCxnSpPr>
            <p:nvPr/>
          </p:nvCxnSpPr>
          <p:spPr bwMode="auto">
            <a:xfrm>
              <a:off x="5223030" y="3241830"/>
              <a:ext cx="76508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9101" name="Flowchart: Connector 17">
              <a:extLst>
                <a:ext uri="{FF2B5EF4-FFF2-40B4-BE49-F238E27FC236}">
                  <a16:creationId xmlns:a16="http://schemas.microsoft.com/office/drawing/2014/main" id="{8DBEB045-DA62-4C87-E76D-35F513DA2950}"/>
                </a:ext>
              </a:extLst>
            </p:cNvPr>
            <p:cNvSpPr>
              <a:spLocks noChangeArrowheads="1"/>
            </p:cNvSpPr>
            <p:nvPr/>
          </p:nvSpPr>
          <p:spPr bwMode="auto">
            <a:xfrm>
              <a:off x="5988115" y="3196825"/>
              <a:ext cx="45719" cy="90010"/>
            </a:xfrm>
            <a:prstGeom prst="flowChartConnector">
              <a:avLst/>
            </a:prstGeom>
            <a:solidFill>
              <a:schemeClr val="tx1"/>
            </a:solidFill>
            <a:ln w="28575" algn="ctr">
              <a:solidFill>
                <a:schemeClr val="tx1"/>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panose="02020603050405020304" pitchFamily="18" charset="0"/>
              </a:endParaRPr>
            </a:p>
          </p:txBody>
        </p:sp>
        <p:cxnSp>
          <p:nvCxnSpPr>
            <p:cNvPr id="89102" name="Straight Connector 18">
              <a:extLst>
                <a:ext uri="{FF2B5EF4-FFF2-40B4-BE49-F238E27FC236}">
                  <a16:creationId xmlns:a16="http://schemas.microsoft.com/office/drawing/2014/main" id="{57D50BDA-74E1-36D4-3494-113BCAFEE9A0}"/>
                </a:ext>
              </a:extLst>
            </p:cNvPr>
            <p:cNvCxnSpPr>
              <a:cxnSpLocks noChangeShapeType="1"/>
            </p:cNvCxnSpPr>
            <p:nvPr/>
          </p:nvCxnSpPr>
          <p:spPr bwMode="auto">
            <a:xfrm>
              <a:off x="2861320" y="3248980"/>
              <a:ext cx="76508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9103" name="Flowchart: Connector 19">
              <a:extLst>
                <a:ext uri="{FF2B5EF4-FFF2-40B4-BE49-F238E27FC236}">
                  <a16:creationId xmlns:a16="http://schemas.microsoft.com/office/drawing/2014/main" id="{1CD591FC-890C-DA48-45E2-C9BA63E6B4F1}"/>
                </a:ext>
              </a:extLst>
            </p:cNvPr>
            <p:cNvSpPr>
              <a:spLocks noChangeArrowheads="1"/>
            </p:cNvSpPr>
            <p:nvPr/>
          </p:nvSpPr>
          <p:spPr bwMode="auto">
            <a:xfrm>
              <a:off x="2815601" y="3196825"/>
              <a:ext cx="45719" cy="90010"/>
            </a:xfrm>
            <a:prstGeom prst="flowChartConnector">
              <a:avLst/>
            </a:prstGeom>
            <a:solidFill>
              <a:schemeClr val="tx1"/>
            </a:solidFill>
            <a:ln w="28575" algn="ctr">
              <a:solidFill>
                <a:schemeClr val="tx1"/>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panose="02020603050405020304" pitchFamily="18" charset="0"/>
              </a:endParaRPr>
            </a:p>
          </p:txBody>
        </p:sp>
        <p:cxnSp>
          <p:nvCxnSpPr>
            <p:cNvPr id="89104" name="Straight Connector 21">
              <a:extLst>
                <a:ext uri="{FF2B5EF4-FFF2-40B4-BE49-F238E27FC236}">
                  <a16:creationId xmlns:a16="http://schemas.microsoft.com/office/drawing/2014/main" id="{2BCEC939-B0ED-15F0-AB5F-7514CA5483C2}"/>
                </a:ext>
              </a:extLst>
            </p:cNvPr>
            <p:cNvCxnSpPr>
              <a:cxnSpLocks noChangeShapeType="1"/>
            </p:cNvCxnSpPr>
            <p:nvPr/>
          </p:nvCxnSpPr>
          <p:spPr bwMode="auto">
            <a:xfrm>
              <a:off x="2861320" y="2788695"/>
              <a:ext cx="76508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9105" name="Flowchart: Connector 22">
              <a:extLst>
                <a:ext uri="{FF2B5EF4-FFF2-40B4-BE49-F238E27FC236}">
                  <a16:creationId xmlns:a16="http://schemas.microsoft.com/office/drawing/2014/main" id="{F5F10923-E067-5A34-8407-764A1EF6ECBB}"/>
                </a:ext>
              </a:extLst>
            </p:cNvPr>
            <p:cNvSpPr>
              <a:spLocks noChangeArrowheads="1"/>
            </p:cNvSpPr>
            <p:nvPr/>
          </p:nvSpPr>
          <p:spPr bwMode="auto">
            <a:xfrm>
              <a:off x="2815601" y="2736540"/>
              <a:ext cx="45719" cy="90010"/>
            </a:xfrm>
            <a:prstGeom prst="flowChartConnector">
              <a:avLst/>
            </a:prstGeom>
            <a:solidFill>
              <a:schemeClr val="tx1"/>
            </a:solidFill>
            <a:ln w="28575" algn="ctr">
              <a:solidFill>
                <a:schemeClr val="tx1"/>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panose="02020603050405020304" pitchFamily="18" charset="0"/>
              </a:endParaRPr>
            </a:p>
          </p:txBody>
        </p:sp>
      </p:grpSp>
      <p:sp>
        <p:nvSpPr>
          <p:cNvPr id="89096" name="Rectangle 24">
            <a:extLst>
              <a:ext uri="{FF2B5EF4-FFF2-40B4-BE49-F238E27FC236}">
                <a16:creationId xmlns:a16="http://schemas.microsoft.com/office/drawing/2014/main" id="{D40D90FE-9F6E-9CC6-3DDB-D71E5BDA8808}"/>
              </a:ext>
            </a:extLst>
          </p:cNvPr>
          <p:cNvSpPr>
            <a:spLocks noChangeArrowheads="1"/>
          </p:cNvSpPr>
          <p:nvPr/>
        </p:nvSpPr>
        <p:spPr bwMode="auto">
          <a:xfrm>
            <a:off x="4588620" y="4689475"/>
            <a:ext cx="1690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a:solidFill>
                  <a:schemeClr val="tx1"/>
                </a:solidFill>
                <a:latin typeface="Times" panose="02020603050405020304" pitchFamily="18" charset="0"/>
              </a:rPr>
              <a:t>V</a:t>
            </a:r>
            <a:r>
              <a:rPr lang="en-US" altLang="en-US" sz="1400">
                <a:solidFill>
                  <a:schemeClr val="tx1"/>
                </a:solidFill>
                <a:latin typeface="Times" panose="02020603050405020304" pitchFamily="18" charset="0"/>
              </a:rPr>
              <a:t>AVG </a:t>
            </a:r>
            <a:r>
              <a:rPr lang="en-US" altLang="en-US">
                <a:solidFill>
                  <a:schemeClr val="tx1"/>
                </a:solidFill>
                <a:latin typeface="Times" panose="02020603050405020304" pitchFamily="18" charset="0"/>
              </a:rPr>
              <a:t>= 2V</a:t>
            </a:r>
            <a:r>
              <a:rPr lang="en-US" altLang="en-US" sz="1400">
                <a:solidFill>
                  <a:schemeClr val="tx1"/>
                </a:solidFill>
                <a:latin typeface="Times" panose="02020603050405020304" pitchFamily="18" charset="0"/>
              </a:rPr>
              <a:t>P</a:t>
            </a:r>
            <a:r>
              <a:rPr lang="en-US" altLang="en-US">
                <a:solidFill>
                  <a:schemeClr val="tx1"/>
                </a:solidFill>
                <a:latin typeface="Times" panose="02020603050405020304" pitchFamily="18" charset="0"/>
              </a:rPr>
              <a:t> / pi</a:t>
            </a:r>
            <a:endParaRPr lang="sv-SE" altLang="en-US">
              <a:solidFill>
                <a:schemeClr val="tx1"/>
              </a:solidFill>
              <a:latin typeface="Times"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699AFF75-711C-6533-F041-6864B06288C6}"/>
              </a:ext>
            </a:extLst>
          </p:cNvPr>
          <p:cNvSpPr>
            <a:spLocks noGrp="1"/>
          </p:cNvSpPr>
          <p:nvPr>
            <p:ph type="title"/>
          </p:nvPr>
        </p:nvSpPr>
        <p:spPr>
          <a:xfrm>
            <a:off x="2052320" y="132080"/>
            <a:ext cx="9377680" cy="1320800"/>
          </a:xfrm>
        </p:spPr>
        <p:txBody>
          <a:bodyPr/>
          <a:lstStyle/>
          <a:p>
            <a:pPr eaLnBrk="1" hangingPunct="1"/>
            <a:r>
              <a:rPr lang="en-US" altLang="en-US"/>
              <a:t>The Center-Tapped Full wave rectifiers</a:t>
            </a:r>
          </a:p>
        </p:txBody>
      </p:sp>
      <p:sp>
        <p:nvSpPr>
          <p:cNvPr id="91139" name="Rectangle 3">
            <a:extLst>
              <a:ext uri="{FF2B5EF4-FFF2-40B4-BE49-F238E27FC236}">
                <a16:creationId xmlns:a16="http://schemas.microsoft.com/office/drawing/2014/main" id="{3FF61DAA-E5A4-A818-CA96-8093A85D602D}"/>
              </a:ext>
            </a:extLst>
          </p:cNvPr>
          <p:cNvSpPr>
            <a:spLocks noGrp="1"/>
          </p:cNvSpPr>
          <p:nvPr>
            <p:ph idx="1"/>
          </p:nvPr>
        </p:nvSpPr>
        <p:spPr>
          <a:xfrm>
            <a:off x="1885950" y="1371600"/>
            <a:ext cx="7989888" cy="4419600"/>
          </a:xfrm>
        </p:spPr>
        <p:txBody>
          <a:bodyPr/>
          <a:lstStyle/>
          <a:p>
            <a:pPr eaLnBrk="1" hangingPunct="1">
              <a:spcBef>
                <a:spcPct val="50000"/>
              </a:spcBef>
            </a:pPr>
            <a:r>
              <a:rPr lang="en-US" altLang="en-US" sz="2000"/>
              <a:t>A center-tapped transformer is used with two diodes that conduct on alternating half-cycles. </a:t>
            </a:r>
          </a:p>
          <a:p>
            <a:pPr eaLnBrk="1" hangingPunct="1">
              <a:buFont typeface="Wingdings" panose="05000000000000000000" pitchFamily="2" charset="2"/>
              <a:buChar char="v"/>
            </a:pPr>
            <a:endParaRPr lang="en-US" altLang="en-US"/>
          </a:p>
          <a:p>
            <a:pPr eaLnBrk="1" hangingPunct="1">
              <a:buFont typeface="Wingdings" panose="05000000000000000000" pitchFamily="2" charset="2"/>
              <a:buChar char="v"/>
            </a:pPr>
            <a:endParaRPr lang="en-US" altLang="en-US"/>
          </a:p>
          <a:p>
            <a:pPr eaLnBrk="1" hangingPunct="1">
              <a:buFont typeface="Wingdings" panose="05000000000000000000" pitchFamily="2" charset="2"/>
              <a:buChar char="v"/>
            </a:pPr>
            <a:endParaRPr lang="en-US" altLang="en-US"/>
          </a:p>
          <a:p>
            <a:pPr eaLnBrk="1" hangingPunct="1">
              <a:buFont typeface="Wingdings" panose="05000000000000000000" pitchFamily="2" charset="2"/>
              <a:buChar char="v"/>
            </a:pPr>
            <a:endParaRPr lang="en-US" altLang="en-US"/>
          </a:p>
        </p:txBody>
      </p:sp>
      <p:sp>
        <p:nvSpPr>
          <p:cNvPr id="91140" name="Slide Number Placeholder 1">
            <a:extLst>
              <a:ext uri="{FF2B5EF4-FFF2-40B4-BE49-F238E27FC236}">
                <a16:creationId xmlns:a16="http://schemas.microsoft.com/office/drawing/2014/main" id="{C7A4E3B0-5B2B-8C7B-C19E-9ECD5EBE15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B4A36114-8BA7-45F9-BD0F-A15FF322AEDD}" type="slidenum">
              <a:rPr lang="sv-SE" altLang="en-US" smtClean="0">
                <a:solidFill>
                  <a:srgbClr val="EB3D9F"/>
                </a:solidFill>
                <a:latin typeface="Times" panose="02020603050405020304" pitchFamily="18" charset="0"/>
              </a:rPr>
              <a:pPr>
                <a:spcBef>
                  <a:spcPct val="0"/>
                </a:spcBef>
                <a:buClrTx/>
                <a:buSzTx/>
                <a:buFontTx/>
                <a:buNone/>
              </a:pPr>
              <a:t>28</a:t>
            </a:fld>
            <a:endParaRPr lang="sv-SE" altLang="en-US" sz="1400">
              <a:solidFill>
                <a:srgbClr val="EB3D9F"/>
              </a:solidFill>
              <a:latin typeface="Times" panose="02020603050405020304" pitchFamily="18" charset="0"/>
            </a:endParaRPr>
          </a:p>
        </p:txBody>
      </p:sp>
      <p:graphicFrame>
        <p:nvGraphicFramePr>
          <p:cNvPr id="91141" name="Object 13">
            <a:extLst>
              <a:ext uri="{FF2B5EF4-FFF2-40B4-BE49-F238E27FC236}">
                <a16:creationId xmlns:a16="http://schemas.microsoft.com/office/drawing/2014/main" id="{A4AC8F84-2732-7D24-7A19-8C781C3179F3}"/>
              </a:ext>
            </a:extLst>
          </p:cNvPr>
          <p:cNvGraphicFramePr>
            <a:graphicFrameLocks noChangeAspect="1"/>
          </p:cNvGraphicFramePr>
          <p:nvPr/>
        </p:nvGraphicFramePr>
        <p:xfrm>
          <a:off x="2362200" y="2349500"/>
          <a:ext cx="4419600" cy="1570038"/>
        </p:xfrm>
        <a:graphic>
          <a:graphicData uri="http://schemas.openxmlformats.org/presentationml/2006/ole">
            <mc:AlternateContent xmlns:mc="http://schemas.openxmlformats.org/markup-compatibility/2006">
              <mc:Choice xmlns:v="urn:schemas-microsoft-com:vml" Requires="v">
                <p:oleObj name="CorelDRAW" r:id="rId3" imgW="4011120" imgH="1444320" progId="">
                  <p:embed/>
                </p:oleObj>
              </mc:Choice>
              <mc:Fallback>
                <p:oleObj name="CorelDRAW" r:id="rId3" imgW="4011120" imgH="1444320" progId="">
                  <p:embed/>
                  <p:pic>
                    <p:nvPicPr>
                      <p:cNvPr id="91141" name="Object 13">
                        <a:extLst>
                          <a:ext uri="{FF2B5EF4-FFF2-40B4-BE49-F238E27FC236}">
                            <a16:creationId xmlns:a16="http://schemas.microsoft.com/office/drawing/2014/main" id="{A4AC8F84-2732-7D24-7A19-8C781C317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349500"/>
                        <a:ext cx="4419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5">
            <a:extLst>
              <a:ext uri="{FF2B5EF4-FFF2-40B4-BE49-F238E27FC236}">
                <a16:creationId xmlns:a16="http://schemas.microsoft.com/office/drawing/2014/main" id="{5EE45B9C-C067-F89B-0880-1EF4795DDF27}"/>
              </a:ext>
            </a:extLst>
          </p:cNvPr>
          <p:cNvSpPr txBox="1">
            <a:spLocks noChangeArrowheads="1"/>
          </p:cNvSpPr>
          <p:nvPr/>
        </p:nvSpPr>
        <p:spPr bwMode="auto">
          <a:xfrm>
            <a:off x="7040563" y="2393951"/>
            <a:ext cx="25447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1600">
                <a:solidFill>
                  <a:schemeClr val="tx1"/>
                </a:solidFill>
                <a:latin typeface="Times" panose="02020603050405020304" pitchFamily="18" charset="0"/>
              </a:rPr>
              <a:t>During the positive half-cycle, the upper diode is forward-biased and the lower diode is reverse-biased.</a:t>
            </a:r>
          </a:p>
        </p:txBody>
      </p:sp>
      <p:graphicFrame>
        <p:nvGraphicFramePr>
          <p:cNvPr id="9230" name="Object 14">
            <a:extLst>
              <a:ext uri="{FF2B5EF4-FFF2-40B4-BE49-F238E27FC236}">
                <a16:creationId xmlns:a16="http://schemas.microsoft.com/office/drawing/2014/main" id="{E1C54B3E-0FB4-E9D0-EF29-EDD2B499D702}"/>
              </a:ext>
            </a:extLst>
          </p:cNvPr>
          <p:cNvGraphicFramePr>
            <a:graphicFrameLocks noChangeAspect="1"/>
          </p:cNvGraphicFramePr>
          <p:nvPr/>
        </p:nvGraphicFramePr>
        <p:xfrm>
          <a:off x="5321300" y="4038601"/>
          <a:ext cx="4419600" cy="1571625"/>
        </p:xfrm>
        <a:graphic>
          <a:graphicData uri="http://schemas.openxmlformats.org/presentationml/2006/ole">
            <mc:AlternateContent xmlns:mc="http://schemas.openxmlformats.org/markup-compatibility/2006">
              <mc:Choice xmlns:v="urn:schemas-microsoft-com:vml" Requires="v">
                <p:oleObj name="CorelDRAW" r:id="rId5" imgW="4014216" imgH="1444752" progId="">
                  <p:embed/>
                </p:oleObj>
              </mc:Choice>
              <mc:Fallback>
                <p:oleObj name="CorelDRAW" r:id="rId5" imgW="4014216" imgH="1444752" progId="">
                  <p:embed/>
                  <p:pic>
                    <p:nvPicPr>
                      <p:cNvPr id="9230" name="Object 14">
                        <a:extLst>
                          <a:ext uri="{FF2B5EF4-FFF2-40B4-BE49-F238E27FC236}">
                            <a16:creationId xmlns:a16="http://schemas.microsoft.com/office/drawing/2014/main" id="{E1C54B3E-0FB4-E9D0-EF29-EDD2B499D7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1300" y="4038601"/>
                        <a:ext cx="4419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7">
            <a:extLst>
              <a:ext uri="{FF2B5EF4-FFF2-40B4-BE49-F238E27FC236}">
                <a16:creationId xmlns:a16="http://schemas.microsoft.com/office/drawing/2014/main" id="{A2C08817-BDD0-83DA-EC84-760787A07FBB}"/>
              </a:ext>
            </a:extLst>
          </p:cNvPr>
          <p:cNvSpPr txBox="1">
            <a:spLocks noChangeArrowheads="1"/>
          </p:cNvSpPr>
          <p:nvPr/>
        </p:nvSpPr>
        <p:spPr bwMode="auto">
          <a:xfrm>
            <a:off x="2362201" y="4238626"/>
            <a:ext cx="26082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1600">
                <a:solidFill>
                  <a:schemeClr val="tx1"/>
                </a:solidFill>
                <a:latin typeface="Times" panose="02020603050405020304" pitchFamily="18" charset="0"/>
              </a:rPr>
              <a:t>During the negative half-cycle, the lower diode is forward-biased and the upper diode is reverse-biased.</a:t>
            </a:r>
          </a:p>
        </p:txBody>
      </p:sp>
      <p:pic>
        <p:nvPicPr>
          <p:cNvPr id="91145" name="Picture 10">
            <a:extLst>
              <a:ext uri="{FF2B5EF4-FFF2-40B4-BE49-F238E27FC236}">
                <a16:creationId xmlns:a16="http://schemas.microsoft.com/office/drawing/2014/main" id="{9405E4CC-DA29-54EB-9F82-FF5A9B90C5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6276976"/>
            <a:ext cx="1123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9230"/>
                                        </p:tgtEl>
                                        <p:attrNameLst>
                                          <p:attrName>style.visibility</p:attrName>
                                        </p:attrNameLst>
                                      </p:cBhvr>
                                      <p:to>
                                        <p:strVal val="visible"/>
                                      </p:to>
                                    </p:set>
                                    <p:animEffect transition="in" filter="dissolve">
                                      <p:cBhvr>
                                        <p:cTn id="13" dur="500"/>
                                        <p:tgtEl>
                                          <p:spTgt spid="923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4F21010-7265-B55E-2AC4-047ED53DFFAE}"/>
              </a:ext>
            </a:extLst>
          </p:cNvPr>
          <p:cNvSpPr>
            <a:spLocks noGrp="1"/>
          </p:cNvSpPr>
          <p:nvPr>
            <p:ph type="title"/>
          </p:nvPr>
        </p:nvSpPr>
        <p:spPr/>
        <p:txBody>
          <a:bodyPr/>
          <a:lstStyle/>
          <a:p>
            <a:pPr eaLnBrk="1" hangingPunct="1"/>
            <a:r>
              <a:rPr lang="en-US" altLang="en-US"/>
              <a:t>The Bridge Full-wave rectifiers</a:t>
            </a:r>
          </a:p>
        </p:txBody>
      </p:sp>
      <p:sp>
        <p:nvSpPr>
          <p:cNvPr id="93187" name="Rectangle 3">
            <a:extLst>
              <a:ext uri="{FF2B5EF4-FFF2-40B4-BE49-F238E27FC236}">
                <a16:creationId xmlns:a16="http://schemas.microsoft.com/office/drawing/2014/main" id="{FABAAC21-2F7D-C5D8-0F51-447BEFAD3E96}"/>
              </a:ext>
            </a:extLst>
          </p:cNvPr>
          <p:cNvSpPr>
            <a:spLocks noGrp="1"/>
          </p:cNvSpPr>
          <p:nvPr>
            <p:ph idx="1"/>
          </p:nvPr>
        </p:nvSpPr>
        <p:spPr>
          <a:xfrm>
            <a:off x="1885950" y="1371600"/>
            <a:ext cx="8420100" cy="4419600"/>
          </a:xfrm>
        </p:spPr>
        <p:txBody>
          <a:bodyPr/>
          <a:lstStyle/>
          <a:p>
            <a:pPr eaLnBrk="1" hangingPunct="1">
              <a:buFont typeface="Wingdings" panose="05000000000000000000" pitchFamily="2" charset="2"/>
              <a:buChar char="v"/>
            </a:pPr>
            <a:r>
              <a:rPr lang="en-US" altLang="en-US" sz="2000"/>
              <a:t>The Bridge Full-Wave rectifier uses four diodes connected across the entire secondary as shown.  </a:t>
            </a:r>
          </a:p>
          <a:p>
            <a:pPr eaLnBrk="1" hangingPunct="1">
              <a:buFont typeface="Wingdings" panose="05000000000000000000" pitchFamily="2" charset="2"/>
              <a:buChar char="v"/>
            </a:pPr>
            <a:endParaRPr lang="en-US" altLang="en-US" sz="2000"/>
          </a:p>
          <a:p>
            <a:pPr eaLnBrk="1" hangingPunct="1">
              <a:buFont typeface="Wingdings" panose="05000000000000000000" pitchFamily="2" charset="2"/>
              <a:buChar char="v"/>
            </a:pPr>
            <a:endParaRPr lang="en-US" altLang="en-US"/>
          </a:p>
          <a:p>
            <a:pPr eaLnBrk="1" hangingPunct="1">
              <a:buFont typeface="Wingdings" panose="05000000000000000000" pitchFamily="2" charset="2"/>
              <a:buChar char="v"/>
            </a:pPr>
            <a:endParaRPr lang="en-US" altLang="en-US"/>
          </a:p>
          <a:p>
            <a:pPr eaLnBrk="1" hangingPunct="1">
              <a:buFont typeface="Wingdings" panose="05000000000000000000" pitchFamily="2" charset="2"/>
              <a:buChar char="v"/>
            </a:pPr>
            <a:endParaRPr lang="en-US" altLang="en-US"/>
          </a:p>
          <a:p>
            <a:pPr eaLnBrk="1" hangingPunct="1">
              <a:buFont typeface="Wingdings" panose="05000000000000000000" pitchFamily="2" charset="2"/>
              <a:buChar char="v"/>
            </a:pPr>
            <a:endParaRPr lang="en-US" altLang="en-US"/>
          </a:p>
        </p:txBody>
      </p:sp>
      <p:sp>
        <p:nvSpPr>
          <p:cNvPr id="93188" name="Slide Number Placeholder 1">
            <a:extLst>
              <a:ext uri="{FF2B5EF4-FFF2-40B4-BE49-F238E27FC236}">
                <a16:creationId xmlns:a16="http://schemas.microsoft.com/office/drawing/2014/main" id="{BAC04151-F97F-0B68-9E52-667202D822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F66B0B5D-5621-47C5-B0C7-D8CFA5C118ED}" type="slidenum">
              <a:rPr lang="sv-SE" altLang="en-US" smtClean="0">
                <a:solidFill>
                  <a:srgbClr val="EB3D9F"/>
                </a:solidFill>
                <a:latin typeface="Times" panose="02020603050405020304" pitchFamily="18" charset="0"/>
              </a:rPr>
              <a:pPr>
                <a:spcBef>
                  <a:spcPct val="0"/>
                </a:spcBef>
                <a:buClrTx/>
                <a:buSzTx/>
                <a:buFontTx/>
                <a:buNone/>
              </a:pPr>
              <a:t>29</a:t>
            </a:fld>
            <a:endParaRPr lang="sv-SE" altLang="en-US" sz="1400">
              <a:solidFill>
                <a:srgbClr val="EB3D9F"/>
              </a:solidFill>
              <a:latin typeface="Times" panose="02020603050405020304" pitchFamily="18" charset="0"/>
            </a:endParaRPr>
          </a:p>
        </p:txBody>
      </p:sp>
      <p:graphicFrame>
        <p:nvGraphicFramePr>
          <p:cNvPr id="93189" name="Object 13">
            <a:extLst>
              <a:ext uri="{FF2B5EF4-FFF2-40B4-BE49-F238E27FC236}">
                <a16:creationId xmlns:a16="http://schemas.microsoft.com/office/drawing/2014/main" id="{CD12D805-7D51-B238-FA1A-4267563102CA}"/>
              </a:ext>
            </a:extLst>
          </p:cNvPr>
          <p:cNvGraphicFramePr>
            <a:graphicFrameLocks noChangeAspect="1"/>
          </p:cNvGraphicFramePr>
          <p:nvPr/>
        </p:nvGraphicFramePr>
        <p:xfrm>
          <a:off x="2362200" y="2286000"/>
          <a:ext cx="4191000" cy="1443038"/>
        </p:xfrm>
        <a:graphic>
          <a:graphicData uri="http://schemas.openxmlformats.org/presentationml/2006/ole">
            <mc:AlternateContent xmlns:mc="http://schemas.openxmlformats.org/markup-compatibility/2006">
              <mc:Choice xmlns:v="urn:schemas-microsoft-com:vml" Requires="v">
                <p:oleObj name="CorelDRAW" r:id="rId3" imgW="3851280" imgH="1343880" progId="">
                  <p:embed/>
                </p:oleObj>
              </mc:Choice>
              <mc:Fallback>
                <p:oleObj name="CorelDRAW" r:id="rId3" imgW="3851280" imgH="1343880" progId="">
                  <p:embed/>
                  <p:pic>
                    <p:nvPicPr>
                      <p:cNvPr id="93189" name="Object 13">
                        <a:extLst>
                          <a:ext uri="{FF2B5EF4-FFF2-40B4-BE49-F238E27FC236}">
                            <a16:creationId xmlns:a16="http://schemas.microsoft.com/office/drawing/2014/main" id="{CD12D805-7D51-B238-FA1A-426756310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286000"/>
                        <a:ext cx="4191000"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4">
            <a:extLst>
              <a:ext uri="{FF2B5EF4-FFF2-40B4-BE49-F238E27FC236}">
                <a16:creationId xmlns:a16="http://schemas.microsoft.com/office/drawing/2014/main" id="{9541FEA5-7439-7E18-E7A6-B33D3D70BA00}"/>
              </a:ext>
            </a:extLst>
          </p:cNvPr>
          <p:cNvSpPr txBox="1">
            <a:spLocks noChangeArrowheads="1"/>
          </p:cNvSpPr>
          <p:nvPr/>
        </p:nvSpPr>
        <p:spPr bwMode="auto">
          <a:xfrm>
            <a:off x="7040564" y="2754313"/>
            <a:ext cx="249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1600">
                <a:solidFill>
                  <a:schemeClr val="tx1"/>
                </a:solidFill>
                <a:latin typeface="Times" panose="02020603050405020304" pitchFamily="18" charset="0"/>
              </a:rPr>
              <a:t>Conduction path for the positive half-cycle.</a:t>
            </a:r>
          </a:p>
        </p:txBody>
      </p:sp>
      <p:graphicFrame>
        <p:nvGraphicFramePr>
          <p:cNvPr id="12303" name="Object 15">
            <a:extLst>
              <a:ext uri="{FF2B5EF4-FFF2-40B4-BE49-F238E27FC236}">
                <a16:creationId xmlns:a16="http://schemas.microsoft.com/office/drawing/2014/main" id="{408579D9-B747-F9D1-2D42-6E1F1D2A1F25}"/>
              </a:ext>
            </a:extLst>
          </p:cNvPr>
          <p:cNvGraphicFramePr>
            <a:graphicFrameLocks noChangeAspect="1"/>
          </p:cNvGraphicFramePr>
          <p:nvPr/>
        </p:nvGraphicFramePr>
        <p:xfrm>
          <a:off x="5600700" y="4191001"/>
          <a:ext cx="4343400" cy="1450975"/>
        </p:xfrm>
        <a:graphic>
          <a:graphicData uri="http://schemas.openxmlformats.org/presentationml/2006/ole">
            <mc:AlternateContent xmlns:mc="http://schemas.openxmlformats.org/markup-compatibility/2006">
              <mc:Choice xmlns:v="urn:schemas-microsoft-com:vml" Requires="v">
                <p:oleObj name="CorelDRAW" r:id="rId5" imgW="3965400" imgH="1343160" progId="">
                  <p:embed/>
                </p:oleObj>
              </mc:Choice>
              <mc:Fallback>
                <p:oleObj name="CorelDRAW" r:id="rId5" imgW="3965400" imgH="1343160" progId="">
                  <p:embed/>
                  <p:pic>
                    <p:nvPicPr>
                      <p:cNvPr id="12303" name="Object 15">
                        <a:extLst>
                          <a:ext uri="{FF2B5EF4-FFF2-40B4-BE49-F238E27FC236}">
                            <a16:creationId xmlns:a16="http://schemas.microsoft.com/office/drawing/2014/main" id="{408579D9-B747-F9D1-2D42-6E1F1D2A1F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0700" y="4191001"/>
                        <a:ext cx="43434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7">
            <a:extLst>
              <a:ext uri="{FF2B5EF4-FFF2-40B4-BE49-F238E27FC236}">
                <a16:creationId xmlns:a16="http://schemas.microsoft.com/office/drawing/2014/main" id="{57CD939D-1EDB-D1F9-0E58-E99281340867}"/>
              </a:ext>
            </a:extLst>
          </p:cNvPr>
          <p:cNvSpPr txBox="1">
            <a:spLocks noChangeArrowheads="1"/>
          </p:cNvSpPr>
          <p:nvPr/>
        </p:nvSpPr>
        <p:spPr bwMode="auto">
          <a:xfrm>
            <a:off x="2674938" y="4643439"/>
            <a:ext cx="2362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1600">
                <a:solidFill>
                  <a:schemeClr val="tx1"/>
                </a:solidFill>
                <a:latin typeface="Times" panose="02020603050405020304" pitchFamily="18" charset="0"/>
              </a:rPr>
              <a:t>Conduction path for the negative half-cycle.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12303"/>
                                        </p:tgtEl>
                                        <p:attrNameLst>
                                          <p:attrName>style.visibility</p:attrName>
                                        </p:attrNameLst>
                                      </p:cBhvr>
                                      <p:to>
                                        <p:strVal val="visible"/>
                                      </p:to>
                                    </p:set>
                                    <p:animEffect transition="in" filter="fade">
                                      <p:cBhvr>
                                        <p:cTn id="12" dur="1000"/>
                                        <p:tgtEl>
                                          <p:spTgt spid="12303"/>
                                        </p:tgtEl>
                                      </p:cBhvr>
                                    </p:animEffect>
                                    <p:anim calcmode="lin" valueType="num">
                                      <p:cBhvr>
                                        <p:cTn id="13" dur="1000" fill="hold"/>
                                        <p:tgtEl>
                                          <p:spTgt spid="12303"/>
                                        </p:tgtEl>
                                        <p:attrNameLst>
                                          <p:attrName>ppt_x</p:attrName>
                                        </p:attrNameLst>
                                      </p:cBhvr>
                                      <p:tavLst>
                                        <p:tav tm="0">
                                          <p:val>
                                            <p:strVal val="#ppt_x"/>
                                          </p:val>
                                        </p:tav>
                                        <p:tav tm="100000">
                                          <p:val>
                                            <p:strVal val="#ppt_x"/>
                                          </p:val>
                                        </p:tav>
                                      </p:tavLst>
                                    </p:anim>
                                    <p:anim calcmode="lin" valueType="num">
                                      <p:cBhvr>
                                        <p:cTn id="14" dur="900" decel="100000" fill="hold"/>
                                        <p:tgtEl>
                                          <p:spTgt spid="1230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303"/>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651" name="Rectangle 3"/>
              <p:cNvSpPr>
                <a:spLocks noGrp="1" noChangeArrowheads="1"/>
              </p:cNvSpPr>
              <p:nvPr>
                <p:ph idx="1"/>
              </p:nvPr>
            </p:nvSpPr>
            <p:spPr>
              <a:xfrm>
                <a:off x="425639" y="968375"/>
                <a:ext cx="5915784" cy="4645025"/>
              </a:xfrm>
            </p:spPr>
            <p:txBody>
              <a:bodyPr>
                <a:normAutofit fontScale="92500" lnSpcReduction="10000"/>
              </a:bodyPr>
              <a:lstStyle/>
              <a:p>
                <a:pPr algn="just" eaLnBrk="1" hangingPunct="1">
                  <a:buFont typeface="Wingdings" panose="05000000000000000000" pitchFamily="2" charset="2"/>
                  <a:buChar char="v"/>
                </a:pPr>
                <a:r>
                  <a:rPr lang="en-US" altLang="en-US" sz="2200" b="1" dirty="0"/>
                  <a:t>VI Characteristic for forward bias.</a:t>
                </a:r>
              </a:p>
              <a:p>
                <a:pPr algn="just" eaLnBrk="1" hangingPunct="1">
                  <a:buFont typeface="Wingdings" panose="05000000000000000000" pitchFamily="2" charset="2"/>
                  <a:buChar char="v"/>
                </a:pPr>
                <a:endParaRPr lang="en-US" altLang="en-US" sz="1000" b="1" dirty="0"/>
              </a:p>
              <a:p>
                <a:pPr lvl="1" algn="just" eaLnBrk="1" hangingPunct="1">
                  <a:buFont typeface="Wingdings" panose="05000000000000000000" pitchFamily="2" charset="2"/>
                  <a:buChar char="v"/>
                </a:pPr>
                <a:r>
                  <a:rPr lang="en-US" altLang="en-US" sz="2000" dirty="0"/>
                  <a:t>The current in forward biased called </a:t>
                </a:r>
                <a:r>
                  <a:rPr lang="en-US" altLang="en-US" sz="2000" i="1" dirty="0"/>
                  <a:t>forward current </a:t>
                </a:r>
                <a:r>
                  <a:rPr lang="en-US" altLang="en-US" sz="2000" dirty="0"/>
                  <a:t>and is designated </a:t>
                </a:r>
                <a:r>
                  <a:rPr lang="en-US" altLang="en-US" sz="2000" i="1" dirty="0"/>
                  <a:t>If.</a:t>
                </a:r>
              </a:p>
              <a:p>
                <a:pPr lvl="1" algn="just" eaLnBrk="1" hangingPunct="1">
                  <a:buFont typeface="Wingdings" panose="05000000000000000000" pitchFamily="2" charset="2"/>
                  <a:buChar char="v"/>
                </a:pPr>
                <a:r>
                  <a:rPr lang="en-US" altLang="en-US" sz="2000" dirty="0"/>
                  <a:t>At 0V (</a:t>
                </a:r>
                <a14:m>
                  <m:oMath xmlns:m="http://schemas.openxmlformats.org/officeDocument/2006/math">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𝑉</m:t>
                        </m:r>
                      </m:e>
                      <m:sub>
                        <m:r>
                          <a:rPr lang="en-US" altLang="en-US" sz="2000" b="0" i="1" smtClean="0">
                            <a:latin typeface="Cambria Math" panose="02040503050406030204" pitchFamily="18" charset="0"/>
                          </a:rPr>
                          <m:t>𝑏𝑖𝑎𝑠</m:t>
                        </m:r>
                      </m:sub>
                    </m:sSub>
                  </m:oMath>
                </a14:m>
                <a:r>
                  <a:rPr lang="en-US" altLang="en-US" sz="2000" dirty="0"/>
                  <a:t>) across the diode, there is no forward current (because of barrier potential).</a:t>
                </a:r>
              </a:p>
              <a:p>
                <a:pPr lvl="1" algn="just">
                  <a:buFont typeface="Wingdings" panose="05000000000000000000" pitchFamily="2" charset="2"/>
                  <a:buChar char="v"/>
                </a:pPr>
                <a:r>
                  <a:rPr lang="en-US" altLang="en-US" sz="2000" dirty="0"/>
                  <a:t>With gradual increase of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𝑉</m:t>
                        </m:r>
                      </m:e>
                      <m:sub>
                        <m:r>
                          <a:rPr lang="en-US" altLang="en-US" sz="2000" i="1">
                            <a:latin typeface="Cambria Math" panose="02040503050406030204" pitchFamily="18" charset="0"/>
                          </a:rPr>
                          <m:t>𝑏𝑖𝑎𝑠</m:t>
                        </m:r>
                      </m:sub>
                    </m:sSub>
                  </m:oMath>
                </a14:m>
                <a:r>
                  <a:rPr lang="en-US" altLang="en-US" sz="2000" dirty="0"/>
                  <a:t>&gt; V barrier </a:t>
                </a:r>
                <a:r>
                  <a:rPr lang="en-US" altLang="en-US" sz="2000" dirty="0" err="1"/>
                  <a:t>potentional</a:t>
                </a:r>
                <a:r>
                  <a:rPr lang="en-US" altLang="en-US" sz="2000" dirty="0"/>
                  <a:t>), the forward voltage and forward current increases.</a:t>
                </a:r>
              </a:p>
              <a:p>
                <a:pPr lvl="1" algn="just" eaLnBrk="1" hangingPunct="1">
                  <a:buFont typeface="Wingdings" panose="05000000000000000000" pitchFamily="2" charset="2"/>
                  <a:buChar char="v"/>
                </a:pPr>
                <a:r>
                  <a:rPr lang="en-US" altLang="en-US" sz="2000" dirty="0">
                    <a:solidFill>
                      <a:srgbClr val="FF0000"/>
                    </a:solidFill>
                  </a:rPr>
                  <a:t>A resistor in series will limit the forward current in order to protect the diode from overheating and permanent damage</a:t>
                </a:r>
                <a:r>
                  <a:rPr lang="en-US" altLang="en-US" sz="2000" dirty="0"/>
                  <a:t>.</a:t>
                </a:r>
              </a:p>
              <a:p>
                <a:pPr lvl="1" algn="just" eaLnBrk="1" hangingPunct="1">
                  <a:buFont typeface="Wingdings" panose="05000000000000000000" pitchFamily="2" charset="2"/>
                  <a:buChar char="v"/>
                </a:pPr>
                <a:r>
                  <a:rPr lang="en-US" altLang="en-US" sz="2000" dirty="0"/>
                  <a:t>A portion of forward-bias voltage drops across the limiting resistor.</a:t>
                </a:r>
              </a:p>
              <a:p>
                <a:pPr lvl="1" algn="just" eaLnBrk="1" hangingPunct="1">
                  <a:buFont typeface="Wingdings" panose="05000000000000000000" pitchFamily="2" charset="2"/>
                  <a:buChar char="v"/>
                </a:pPr>
                <a:r>
                  <a:rPr lang="en-US" altLang="en-US" sz="2000" dirty="0"/>
                  <a:t>Continuing increase of </a:t>
                </a:r>
                <a:r>
                  <a:rPr lang="en-US" altLang="en-US" sz="2000" dirty="0" err="1"/>
                  <a:t>Vf</a:t>
                </a:r>
                <a:r>
                  <a:rPr lang="en-US" altLang="en-US" sz="2000" dirty="0"/>
                  <a:t> causes rapid increase of forward current but only a gradual increase in voltage across diode.</a:t>
                </a:r>
              </a:p>
              <a:p>
                <a:pPr lvl="1" algn="just" eaLnBrk="1" hangingPunct="1">
                  <a:buFont typeface="Wingdings" panose="05000000000000000000" pitchFamily="2" charset="2"/>
                  <a:buChar char="v"/>
                </a:pPr>
                <a:endParaRPr lang="en-US" altLang="en-US" sz="900" dirty="0"/>
              </a:p>
              <a:p>
                <a:pPr lvl="1" algn="just" eaLnBrk="1" hangingPunct="1">
                  <a:buFont typeface="Wingdings" panose="05000000000000000000" pitchFamily="2" charset="2"/>
                  <a:buChar char="v"/>
                </a:pPr>
                <a:endParaRPr lang="en-US" altLang="en-US" sz="1800" dirty="0"/>
              </a:p>
              <a:p>
                <a:pPr algn="just" eaLnBrk="1" hangingPunct="1">
                  <a:buFont typeface="Wingdings" panose="05000000000000000000" pitchFamily="2" charset="2"/>
                  <a:buChar char="v"/>
                </a:pPr>
                <a:endParaRPr lang="en-US" altLang="en-US" dirty="0"/>
              </a:p>
              <a:p>
                <a:pPr algn="just" eaLnBrk="1" hangingPunct="1">
                  <a:buFont typeface="Wingdings" panose="05000000000000000000" pitchFamily="2" charset="2"/>
                  <a:buChar char="v"/>
                </a:pPr>
                <a:endParaRPr lang="en-US" altLang="en-US" dirty="0"/>
              </a:p>
              <a:p>
                <a:pPr marL="0" indent="0" algn="just" eaLnBrk="1" hangingPunct="1">
                  <a:buNone/>
                </a:pPr>
                <a:endParaRPr lang="en-US" altLang="en-US" dirty="0"/>
              </a:p>
              <a:p>
                <a:pPr algn="just" eaLnBrk="1" hangingPunct="1">
                  <a:buFont typeface="Wingdings" panose="05000000000000000000" pitchFamily="2" charset="2"/>
                  <a:buChar char="v"/>
                </a:pPr>
                <a:endParaRPr lang="en-US" altLang="en-US" dirty="0"/>
              </a:p>
              <a:p>
                <a:pPr algn="just" eaLnBrk="1" hangingPunct="1">
                  <a:buFont typeface="Wingdings" panose="05000000000000000000" pitchFamily="2" charset="2"/>
                  <a:buChar char="v"/>
                </a:pPr>
                <a:endParaRPr lang="en-US" altLang="en-US" dirty="0"/>
              </a:p>
              <a:p>
                <a:pPr algn="just" eaLnBrk="1" hangingPunct="1">
                  <a:buFont typeface="Wingdings" panose="05000000000000000000" pitchFamily="2" charset="2"/>
                  <a:buChar char="v"/>
                </a:pPr>
                <a:endParaRPr lang="en-US" altLang="en-US" dirty="0"/>
              </a:p>
            </p:txBody>
          </p:sp>
        </mc:Choice>
        <mc:Fallback>
          <p:sp>
            <p:nvSpPr>
              <p:cNvPr id="27651" name="Rectangle 3"/>
              <p:cNvSpPr>
                <a:spLocks noGrp="1" noRot="1" noChangeAspect="1" noMove="1" noResize="1" noEditPoints="1" noAdjustHandles="1" noChangeArrowheads="1" noChangeShapeType="1" noTextEdit="1"/>
              </p:cNvSpPr>
              <p:nvPr>
                <p:ph idx="1"/>
              </p:nvPr>
            </p:nvSpPr>
            <p:spPr>
              <a:xfrm>
                <a:off x="425639" y="968375"/>
                <a:ext cx="5915784" cy="4645025"/>
              </a:xfrm>
              <a:blipFill>
                <a:blip r:embed="rId3"/>
                <a:stretch>
                  <a:fillRect l="-928" t="-1837" r="-928"/>
                </a:stretch>
              </a:blipFill>
            </p:spPr>
            <p:txBody>
              <a:bodyPr/>
              <a:lstStyle/>
              <a:p>
                <a:r>
                  <a:rPr lang="en-IN">
                    <a:noFill/>
                  </a:rPr>
                  <a:t> </a:t>
                </a:r>
              </a:p>
            </p:txBody>
          </p:sp>
        </mc:Fallback>
      </mc:AlternateContent>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F081D0-145C-4C16-ADE3-F7D301B3F6B8}" type="slidenum">
              <a:rPr kumimoji="0" lang="sv-SE"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400" b="0" i="0" u="none" strike="noStrike" kern="1200" cap="none" spc="0" normalizeH="0" baseline="0" noProof="0">
              <a:ln>
                <a:noFill/>
              </a:ln>
              <a:solidFill>
                <a:prstClr val="black">
                  <a:tint val="82000"/>
                </a:prstClr>
              </a:solidFill>
              <a:effectLst/>
              <a:uLnTx/>
              <a:uFillTx/>
              <a:latin typeface="Times" panose="02020603050405020304" pitchFamily="18" charset="0"/>
              <a:ea typeface="+mn-ea"/>
              <a:cs typeface="+mn-cs"/>
            </a:endParaRPr>
          </a:p>
        </p:txBody>
      </p:sp>
      <p:graphicFrame>
        <p:nvGraphicFramePr>
          <p:cNvPr id="45061" name="Object 8"/>
          <p:cNvGraphicFramePr>
            <a:graphicFrameLocks noChangeAspect="1"/>
          </p:cNvGraphicFramePr>
          <p:nvPr/>
        </p:nvGraphicFramePr>
        <p:xfrm>
          <a:off x="8316839" y="4504422"/>
          <a:ext cx="1756729" cy="2099202"/>
        </p:xfrm>
        <a:graphic>
          <a:graphicData uri="http://schemas.openxmlformats.org/presentationml/2006/ole">
            <mc:AlternateContent xmlns:mc="http://schemas.openxmlformats.org/markup-compatibility/2006">
              <mc:Choice xmlns:v="urn:schemas-microsoft-com:vml" Requires="v">
                <p:oleObj name="CorelDRAW" r:id="rId4" imgW="976630" imgH="1163955" progId="">
                  <p:embed/>
                </p:oleObj>
              </mc:Choice>
              <mc:Fallback>
                <p:oleObj name="CorelDRAW" r:id="rId4" imgW="976630" imgH="1163955" progId="">
                  <p:embed/>
                  <p:pic>
                    <p:nvPicPr>
                      <p:cNvPr id="4506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839" y="4504422"/>
                        <a:ext cx="1756729" cy="2099202"/>
                      </a:xfrm>
                      <a:prstGeom prst="rect">
                        <a:avLst/>
                      </a:prstGeom>
                      <a:noFill/>
                      <a:ln>
                        <a:noFill/>
                      </a:ln>
                      <a:effectLst/>
                    </p:spPr>
                  </p:pic>
                </p:oleObj>
              </mc:Fallback>
            </mc:AlternateContent>
          </a:graphicData>
        </a:graphic>
      </p:graphicFrame>
      <p:graphicFrame>
        <p:nvGraphicFramePr>
          <p:cNvPr id="45062" name="Object 10"/>
          <p:cNvGraphicFramePr>
            <a:graphicFrameLocks noChangeAspect="1"/>
          </p:cNvGraphicFramePr>
          <p:nvPr/>
        </p:nvGraphicFramePr>
        <p:xfrm>
          <a:off x="7617318" y="1119679"/>
          <a:ext cx="3018428" cy="3336856"/>
        </p:xfrm>
        <a:graphic>
          <a:graphicData uri="http://schemas.openxmlformats.org/presentationml/2006/ole">
            <mc:AlternateContent xmlns:mc="http://schemas.openxmlformats.org/markup-compatibility/2006">
              <mc:Choice xmlns:v="urn:schemas-microsoft-com:vml" Requires="v">
                <p:oleObj name="CorelDRAW" r:id="rId6" imgW="1932940" imgH="2130425" progId="">
                  <p:embed/>
                </p:oleObj>
              </mc:Choice>
              <mc:Fallback>
                <p:oleObj name="CorelDRAW" r:id="rId6" imgW="1932940" imgH="2130425" progId="">
                  <p:embed/>
                  <p:pic>
                    <p:nvPicPr>
                      <p:cNvPr id="45062"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7318" y="1119679"/>
                        <a:ext cx="3018428" cy="3336856"/>
                      </a:xfrm>
                      <a:prstGeom prst="rect">
                        <a:avLst/>
                      </a:prstGeom>
                      <a:noFill/>
                      <a:ln>
                        <a:noFill/>
                      </a:ln>
                      <a:effectLst/>
                    </p:spPr>
                  </p:pic>
                </p:oleObj>
              </mc:Fallback>
            </mc:AlternateContent>
          </a:graphicData>
        </a:graphic>
      </p:graphicFrame>
      <p:sp>
        <p:nvSpPr>
          <p:cNvPr id="8" name="Title 1"/>
          <p:cNvSpPr>
            <a:spLocks noGrp="1"/>
          </p:cNvSpPr>
          <p:nvPr>
            <p:ph type="title"/>
          </p:nvPr>
        </p:nvSpPr>
        <p:spPr>
          <a:xfrm>
            <a:off x="838200" y="-134231"/>
            <a:ext cx="10515600" cy="685753"/>
          </a:xfrm>
        </p:spPr>
        <p:txBody>
          <a:bodyPr>
            <a:noAutofit/>
          </a:bodyPr>
          <a:lstStyle/>
          <a:p>
            <a:pPr algn="ctr"/>
            <a:r>
              <a:rPr lang="en-US" sz="3600" b="1" dirty="0">
                <a:solidFill>
                  <a:srgbClr val="FF0000"/>
                </a:solidFill>
              </a:rPr>
              <a:t>VI Characteristics of Diode for Forward Bias </a:t>
            </a:r>
          </a:p>
        </p:txBody>
      </p:sp>
      <p:sp>
        <p:nvSpPr>
          <p:cNvPr id="3" name="Cloud 2"/>
          <p:cNvSpPr/>
          <p:nvPr/>
        </p:nvSpPr>
        <p:spPr>
          <a:xfrm>
            <a:off x="795646" y="5355770"/>
            <a:ext cx="2925328" cy="114596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IF=  (</a:t>
            </a:r>
            <a:r>
              <a:rPr kumimoji="0" lang="en-US" sz="1800" b="0" i="0" u="none" strike="noStrike" kern="1200" cap="none" spc="0" normalizeH="0" baseline="0" noProof="0" dirty="0" err="1">
                <a:ln>
                  <a:noFill/>
                </a:ln>
                <a:solidFill>
                  <a:prstClr val="white"/>
                </a:solidFill>
                <a:effectLst/>
                <a:uLnTx/>
                <a:uFillTx/>
                <a:latin typeface="Aptos" panose="02110004020202020204"/>
                <a:ea typeface="+mn-ea"/>
                <a:cs typeface="+mn-cs"/>
              </a:rPr>
              <a:t>Vbias</a:t>
            </a: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-VF)/R</a:t>
            </a:r>
          </a:p>
        </p:txBody>
      </p:sp>
      <p:sp>
        <p:nvSpPr>
          <p:cNvPr id="4" name="Explosion 1 3"/>
          <p:cNvSpPr/>
          <p:nvPr/>
        </p:nvSpPr>
        <p:spPr>
          <a:xfrm>
            <a:off x="5859145" y="5165725"/>
            <a:ext cx="2278380" cy="1190625"/>
          </a:xfrm>
          <a:prstGeom prst="irregularSeal1">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altLang="en-US" sz="1800" b="1" i="0" u="none" strike="noStrike" kern="1200" cap="none" spc="0" normalizeH="0" baseline="0" noProof="0">
                <a:ln>
                  <a:noFill/>
                </a:ln>
                <a:solidFill>
                  <a:prstClr val="white"/>
                </a:solidFill>
                <a:effectLst/>
                <a:uLnTx/>
                <a:uFillTx/>
                <a:latin typeface="Aptos" panose="02110004020202020204"/>
                <a:ea typeface="+mn-ea"/>
                <a:cs typeface="+mn-cs"/>
              </a:rPr>
              <a:t>Function of 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18">
            <a:extLst>
              <a:ext uri="{FF2B5EF4-FFF2-40B4-BE49-F238E27FC236}">
                <a16:creationId xmlns:a16="http://schemas.microsoft.com/office/drawing/2014/main" id="{C2B672BF-0B00-5E53-30FB-498C78638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1" y="492760"/>
            <a:ext cx="9174163"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5">
            <a:extLst>
              <a:ext uri="{FF2B5EF4-FFF2-40B4-BE49-F238E27FC236}">
                <a16:creationId xmlns:a16="http://schemas.microsoft.com/office/drawing/2014/main" id="{B3303887-B077-C283-6329-303B1D39B78A}"/>
              </a:ext>
            </a:extLst>
          </p:cNvPr>
          <p:cNvSpPr txBox="1">
            <a:spLocks noChangeArrowheads="1"/>
          </p:cNvSpPr>
          <p:nvPr/>
        </p:nvSpPr>
        <p:spPr bwMode="auto">
          <a:xfrm>
            <a:off x="2216150" y="1898651"/>
            <a:ext cx="817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2000" dirty="0">
                <a:solidFill>
                  <a:schemeClr val="tx1"/>
                </a:solidFill>
                <a:latin typeface="Times" panose="02020603050405020304" pitchFamily="18" charset="0"/>
              </a:rPr>
              <a:t>Determine the peak output voltage and current in the 3.3 k</a:t>
            </a:r>
            <a:r>
              <a:rPr lang="en-US" altLang="en-US" sz="2000" dirty="0">
                <a:solidFill>
                  <a:schemeClr val="tx1"/>
                </a:solidFill>
                <a:latin typeface="Symbol" panose="05050102010706020507" pitchFamily="18" charset="2"/>
              </a:rPr>
              <a:t>W</a:t>
            </a:r>
            <a:r>
              <a:rPr lang="en-US" altLang="en-US" sz="2000" dirty="0">
                <a:solidFill>
                  <a:schemeClr val="tx1"/>
                </a:solidFill>
                <a:latin typeface="Times" panose="02020603050405020304" pitchFamily="18" charset="0"/>
              </a:rPr>
              <a:t> load resistor if </a:t>
            </a:r>
            <a:r>
              <a:rPr lang="en-US" altLang="en-US" sz="2000" i="1" dirty="0" err="1">
                <a:solidFill>
                  <a:schemeClr val="tx1"/>
                </a:solidFill>
                <a:latin typeface="Times" panose="02020603050405020304" pitchFamily="18" charset="0"/>
              </a:rPr>
              <a:t>V</a:t>
            </a:r>
            <a:r>
              <a:rPr lang="en-US" altLang="en-US" sz="2000" i="1" baseline="-25000" dirty="0" err="1">
                <a:solidFill>
                  <a:schemeClr val="tx1"/>
                </a:solidFill>
                <a:latin typeface="Times" panose="02020603050405020304" pitchFamily="18" charset="0"/>
              </a:rPr>
              <a:t>sec</a:t>
            </a:r>
            <a:r>
              <a:rPr lang="en-US" altLang="en-US" sz="2000" dirty="0">
                <a:solidFill>
                  <a:schemeClr val="tx1"/>
                </a:solidFill>
                <a:latin typeface="Times" panose="02020603050405020304" pitchFamily="18" charset="0"/>
              </a:rPr>
              <a:t> = 24 </a:t>
            </a:r>
            <a:r>
              <a:rPr lang="en-US" altLang="en-US" sz="2000" dirty="0" err="1">
                <a:solidFill>
                  <a:schemeClr val="tx1"/>
                </a:solidFill>
                <a:latin typeface="Times" panose="02020603050405020304" pitchFamily="18" charset="0"/>
              </a:rPr>
              <a:t>V</a:t>
            </a:r>
            <a:r>
              <a:rPr lang="en-US" altLang="en-US" sz="2000" baseline="-25000" dirty="0" err="1">
                <a:solidFill>
                  <a:schemeClr val="tx1"/>
                </a:solidFill>
                <a:latin typeface="Times" panose="02020603050405020304" pitchFamily="18" charset="0"/>
              </a:rPr>
              <a:t>rms</a:t>
            </a:r>
            <a:r>
              <a:rPr lang="en-US" altLang="en-US" sz="2000" dirty="0">
                <a:solidFill>
                  <a:schemeClr val="tx1"/>
                </a:solidFill>
                <a:latin typeface="Times" panose="02020603050405020304" pitchFamily="18" charset="0"/>
              </a:rPr>
              <a:t>. Use the practical diode model.</a:t>
            </a:r>
          </a:p>
        </p:txBody>
      </p:sp>
      <p:sp>
        <p:nvSpPr>
          <p:cNvPr id="95236" name="Rectangle 6">
            <a:extLst>
              <a:ext uri="{FF2B5EF4-FFF2-40B4-BE49-F238E27FC236}">
                <a16:creationId xmlns:a16="http://schemas.microsoft.com/office/drawing/2014/main" id="{BB6E5D8B-5638-511D-0DD7-8D3D9F06CABF}"/>
              </a:ext>
            </a:extLst>
          </p:cNvPr>
          <p:cNvSpPr>
            <a:spLocks noChangeArrowheads="1"/>
          </p:cNvSpPr>
          <p:nvPr/>
        </p:nvSpPr>
        <p:spPr bwMode="auto">
          <a:xfrm>
            <a:off x="5435600" y="3657600"/>
            <a:ext cx="4953000" cy="2209800"/>
          </a:xfrm>
          <a:prstGeom prst="rect">
            <a:avLst/>
          </a:prstGeom>
          <a:solidFill>
            <a:schemeClr val="bg1"/>
          </a:solidFill>
          <a:ln w="9525">
            <a:solidFill>
              <a:schemeClr val="tx1"/>
            </a:solidFill>
            <a:miter lim="800000"/>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panose="02020603050405020304" pitchFamily="18" charset="0"/>
            </a:endParaRPr>
          </a:p>
        </p:txBody>
      </p:sp>
      <p:sp>
        <p:nvSpPr>
          <p:cNvPr id="95237" name="Rectangle 7">
            <a:extLst>
              <a:ext uri="{FF2B5EF4-FFF2-40B4-BE49-F238E27FC236}">
                <a16:creationId xmlns:a16="http://schemas.microsoft.com/office/drawing/2014/main" id="{402935E7-DF65-381D-5805-84147FCDBF39}"/>
              </a:ext>
            </a:extLst>
          </p:cNvPr>
          <p:cNvSpPr>
            <a:spLocks noChangeArrowheads="1"/>
          </p:cNvSpPr>
          <p:nvPr/>
        </p:nvSpPr>
        <p:spPr bwMode="auto">
          <a:xfrm>
            <a:off x="2051050" y="503238"/>
            <a:ext cx="4540250" cy="609600"/>
          </a:xfrm>
          <a:prstGeom prst="rect">
            <a:avLst/>
          </a:prstGeom>
          <a:solidFill>
            <a:srgbClr val="0000FF"/>
          </a:solidFill>
          <a:ln w="9525">
            <a:solidFill>
              <a:schemeClr val="tx1"/>
            </a:solidFill>
            <a:miter lim="800000"/>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a:solidFill>
                  <a:schemeClr val="bg1"/>
                </a:solidFill>
                <a:latin typeface="Times" panose="02020603050405020304" pitchFamily="18" charset="0"/>
              </a:rPr>
              <a:t>The Bridge Full-Wave Rectifier</a:t>
            </a:r>
          </a:p>
        </p:txBody>
      </p:sp>
      <p:sp>
        <p:nvSpPr>
          <p:cNvPr id="13324" name="WordArt 12">
            <a:extLst>
              <a:ext uri="{FF2B5EF4-FFF2-40B4-BE49-F238E27FC236}">
                <a16:creationId xmlns:a16="http://schemas.microsoft.com/office/drawing/2014/main" id="{6FEAF760-827C-D748-CFF4-03C832229324}"/>
              </a:ext>
            </a:extLst>
          </p:cNvPr>
          <p:cNvSpPr>
            <a:spLocks noChangeArrowheads="1" noChangeShapeType="1" noTextEdit="1"/>
          </p:cNvSpPr>
          <p:nvPr/>
        </p:nvSpPr>
        <p:spPr bwMode="auto">
          <a:xfrm>
            <a:off x="2133600" y="2838450"/>
            <a:ext cx="1187450" cy="546100"/>
          </a:xfrm>
          <a:prstGeom prst="rect">
            <a:avLst/>
          </a:prstGeom>
        </p:spPr>
        <p:txBody>
          <a:bodyPr wrap="none" fromWordArt="1">
            <a:prstTxWarp prst="textSlantUp">
              <a:avLst>
                <a:gd name="adj" fmla="val 32056"/>
              </a:avLst>
            </a:prstTxWarp>
          </a:bodyPr>
          <a:lstStyle/>
          <a:p>
            <a:pPr algn="ctr"/>
            <a:r>
              <a:rPr lang="en-IN"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Solution:</a:t>
            </a:r>
          </a:p>
        </p:txBody>
      </p:sp>
      <p:sp>
        <p:nvSpPr>
          <p:cNvPr id="13325" name="Text Box 13">
            <a:extLst>
              <a:ext uri="{FF2B5EF4-FFF2-40B4-BE49-F238E27FC236}">
                <a16:creationId xmlns:a16="http://schemas.microsoft.com/office/drawing/2014/main" id="{98A6AD1C-8386-18EF-94F5-A650719673E7}"/>
              </a:ext>
            </a:extLst>
          </p:cNvPr>
          <p:cNvSpPr txBox="1">
            <a:spLocks noChangeArrowheads="1"/>
          </p:cNvSpPr>
          <p:nvPr/>
        </p:nvSpPr>
        <p:spPr bwMode="auto">
          <a:xfrm>
            <a:off x="2216150" y="3338513"/>
            <a:ext cx="330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2000">
                <a:solidFill>
                  <a:schemeClr val="tx1"/>
                </a:solidFill>
                <a:latin typeface="Times" panose="02020603050405020304" pitchFamily="18" charset="0"/>
              </a:rPr>
              <a:t>The peak output voltage is:  </a:t>
            </a:r>
          </a:p>
        </p:txBody>
      </p:sp>
      <p:sp>
        <p:nvSpPr>
          <p:cNvPr id="95240" name="WordArt 15">
            <a:extLst>
              <a:ext uri="{FF2B5EF4-FFF2-40B4-BE49-F238E27FC236}">
                <a16:creationId xmlns:a16="http://schemas.microsoft.com/office/drawing/2014/main" id="{6179D608-4284-F768-9E55-FDB8E0535304}"/>
              </a:ext>
            </a:extLst>
          </p:cNvPr>
          <p:cNvSpPr>
            <a:spLocks noChangeArrowheads="1" noChangeShapeType="1" noTextEdit="1"/>
          </p:cNvSpPr>
          <p:nvPr/>
        </p:nvSpPr>
        <p:spPr bwMode="auto">
          <a:xfrm>
            <a:off x="2144714" y="1314450"/>
            <a:ext cx="1176337" cy="546100"/>
          </a:xfrm>
          <a:prstGeom prst="rect">
            <a:avLst/>
          </a:prstGeom>
        </p:spPr>
        <p:txBody>
          <a:bodyPr wrap="none" fromWordArt="1">
            <a:prstTxWarp prst="textSlantUp">
              <a:avLst>
                <a:gd name="adj" fmla="val 32056"/>
              </a:avLst>
            </a:prstTxWarp>
          </a:bodyPr>
          <a:lstStyle/>
          <a:p>
            <a:pPr algn="ctr"/>
            <a:r>
              <a:rPr lang="en-IN"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Example:</a:t>
            </a:r>
          </a:p>
        </p:txBody>
      </p:sp>
      <p:graphicFrame>
        <p:nvGraphicFramePr>
          <p:cNvPr id="13330" name="Object 18">
            <a:extLst>
              <a:ext uri="{FF2B5EF4-FFF2-40B4-BE49-F238E27FC236}">
                <a16:creationId xmlns:a16="http://schemas.microsoft.com/office/drawing/2014/main" id="{F163BFD0-A4A1-F801-2677-3D96724FA708}"/>
              </a:ext>
            </a:extLst>
          </p:cNvPr>
          <p:cNvGraphicFramePr>
            <a:graphicFrameLocks noChangeAspect="1"/>
          </p:cNvGraphicFramePr>
          <p:nvPr/>
        </p:nvGraphicFramePr>
        <p:xfrm>
          <a:off x="2546351" y="4114801"/>
          <a:ext cx="2684463" cy="339725"/>
        </p:xfrm>
        <a:graphic>
          <a:graphicData uri="http://schemas.openxmlformats.org/presentationml/2006/ole">
            <mc:AlternateContent xmlns:mc="http://schemas.openxmlformats.org/markup-compatibility/2006">
              <mc:Choice xmlns:v="urn:schemas-microsoft-com:vml" Requires="v">
                <p:oleObj name="Equation" r:id="rId4" imgW="1612900" imgH="241300" progId="">
                  <p:embed/>
                </p:oleObj>
              </mc:Choice>
              <mc:Fallback>
                <p:oleObj name="Equation" r:id="rId4" imgW="1612900" imgH="241300" progId="">
                  <p:embed/>
                  <p:pic>
                    <p:nvPicPr>
                      <p:cNvPr id="13330" name="Object 18">
                        <a:extLst>
                          <a:ext uri="{FF2B5EF4-FFF2-40B4-BE49-F238E27FC236}">
                            <a16:creationId xmlns:a16="http://schemas.microsoft.com/office/drawing/2014/main" id="{F163BFD0-A4A1-F801-2677-3D96724FA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351" y="4114801"/>
                        <a:ext cx="2684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31" name="Text Box 19">
            <a:extLst>
              <a:ext uri="{FF2B5EF4-FFF2-40B4-BE49-F238E27FC236}">
                <a16:creationId xmlns:a16="http://schemas.microsoft.com/office/drawing/2014/main" id="{6B263046-7C3F-94DD-858A-0C99B42447DF}"/>
              </a:ext>
            </a:extLst>
          </p:cNvPr>
          <p:cNvSpPr txBox="1">
            <a:spLocks noChangeArrowheads="1"/>
          </p:cNvSpPr>
          <p:nvPr/>
        </p:nvSpPr>
        <p:spPr bwMode="auto">
          <a:xfrm>
            <a:off x="3124200" y="4876801"/>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a:solidFill>
                  <a:schemeClr val="tx1"/>
                </a:solidFill>
                <a:latin typeface="Symbol" panose="05050102010706020507" pitchFamily="18" charset="2"/>
              </a:rPr>
              <a:t>=</a:t>
            </a:r>
            <a:r>
              <a:rPr lang="en-US" altLang="en-US">
                <a:solidFill>
                  <a:schemeClr val="tx1"/>
                </a:solidFill>
                <a:latin typeface="Times" panose="02020603050405020304" pitchFamily="18" charset="0"/>
              </a:rPr>
              <a:t> </a:t>
            </a:r>
            <a:r>
              <a:rPr lang="en-US" altLang="en-US">
                <a:solidFill>
                  <a:srgbClr val="FF0000"/>
                </a:solidFill>
                <a:latin typeface="Times" panose="02020603050405020304" pitchFamily="18" charset="0"/>
              </a:rPr>
              <a:t>32.5 V</a:t>
            </a:r>
          </a:p>
        </p:txBody>
      </p:sp>
      <p:graphicFrame>
        <p:nvGraphicFramePr>
          <p:cNvPr id="95243" name="Object 20">
            <a:extLst>
              <a:ext uri="{FF2B5EF4-FFF2-40B4-BE49-F238E27FC236}">
                <a16:creationId xmlns:a16="http://schemas.microsoft.com/office/drawing/2014/main" id="{05DAE047-75D8-4ACC-FD95-8A6C90ED930D}"/>
              </a:ext>
            </a:extLst>
          </p:cNvPr>
          <p:cNvGraphicFramePr>
            <a:graphicFrameLocks noChangeAspect="1"/>
          </p:cNvGraphicFramePr>
          <p:nvPr/>
        </p:nvGraphicFramePr>
        <p:xfrm>
          <a:off x="5435600" y="3873500"/>
          <a:ext cx="4787900" cy="1720850"/>
        </p:xfrm>
        <a:graphic>
          <a:graphicData uri="http://schemas.openxmlformats.org/presentationml/2006/ole">
            <mc:AlternateContent xmlns:mc="http://schemas.openxmlformats.org/markup-compatibility/2006">
              <mc:Choice xmlns:v="urn:schemas-microsoft-com:vml" Requires="v">
                <p:oleObj name="CorelDRAW" r:id="rId6" imgW="3888360" imgH="1533960" progId="">
                  <p:embed/>
                </p:oleObj>
              </mc:Choice>
              <mc:Fallback>
                <p:oleObj name="CorelDRAW" r:id="rId6" imgW="3888360" imgH="1533960" progId="">
                  <p:embed/>
                  <p:pic>
                    <p:nvPicPr>
                      <p:cNvPr id="95243" name="Object 20">
                        <a:extLst>
                          <a:ext uri="{FF2B5EF4-FFF2-40B4-BE49-F238E27FC236}">
                            <a16:creationId xmlns:a16="http://schemas.microsoft.com/office/drawing/2014/main" id="{05DAE047-75D8-4ACC-FD95-8A6C90ED93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3873500"/>
                        <a:ext cx="478790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33" name="Object 21">
            <a:extLst>
              <a:ext uri="{FF2B5EF4-FFF2-40B4-BE49-F238E27FC236}">
                <a16:creationId xmlns:a16="http://schemas.microsoft.com/office/drawing/2014/main" id="{30690DC2-2CBC-86F7-5C3F-D4AED5DEC5ED}"/>
              </a:ext>
            </a:extLst>
          </p:cNvPr>
          <p:cNvGraphicFramePr>
            <a:graphicFrameLocks noChangeAspect="1"/>
          </p:cNvGraphicFramePr>
          <p:nvPr/>
        </p:nvGraphicFramePr>
        <p:xfrm>
          <a:off x="2546351" y="4572001"/>
          <a:ext cx="2366963" cy="339725"/>
        </p:xfrm>
        <a:graphic>
          <a:graphicData uri="http://schemas.openxmlformats.org/presentationml/2006/ole">
            <mc:AlternateContent xmlns:mc="http://schemas.openxmlformats.org/markup-compatibility/2006">
              <mc:Choice xmlns:v="urn:schemas-microsoft-com:vml" Requires="v">
                <p:oleObj name="Equation" r:id="rId8" imgW="1422400" imgH="241300" progId="">
                  <p:embed/>
                </p:oleObj>
              </mc:Choice>
              <mc:Fallback>
                <p:oleObj name="Equation" r:id="rId8" imgW="1422400" imgH="241300" progId="">
                  <p:embed/>
                  <p:pic>
                    <p:nvPicPr>
                      <p:cNvPr id="13333" name="Object 21">
                        <a:extLst>
                          <a:ext uri="{FF2B5EF4-FFF2-40B4-BE49-F238E27FC236}">
                            <a16:creationId xmlns:a16="http://schemas.microsoft.com/office/drawing/2014/main" id="{30690DC2-2CBC-86F7-5C3F-D4AED5DEC5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6351" y="4572001"/>
                        <a:ext cx="2366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34" name="Text Box 22">
            <a:extLst>
              <a:ext uri="{FF2B5EF4-FFF2-40B4-BE49-F238E27FC236}">
                <a16:creationId xmlns:a16="http://schemas.microsoft.com/office/drawing/2014/main" id="{B1164A2F-BBD1-56CC-C7C2-DD79B503F469}"/>
              </a:ext>
            </a:extLst>
          </p:cNvPr>
          <p:cNvSpPr txBox="1">
            <a:spLocks noChangeArrowheads="1"/>
          </p:cNvSpPr>
          <p:nvPr/>
        </p:nvSpPr>
        <p:spPr bwMode="auto">
          <a:xfrm>
            <a:off x="2429621" y="5241925"/>
            <a:ext cx="2163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a:solidFill>
                  <a:schemeClr val="tx1"/>
                </a:solidFill>
                <a:latin typeface="Times" panose="02020603050405020304" pitchFamily="18" charset="0"/>
              </a:rPr>
              <a:t>Applying Ohm’s law,</a:t>
            </a:r>
          </a:p>
        </p:txBody>
      </p:sp>
      <p:sp>
        <p:nvSpPr>
          <p:cNvPr id="13335" name="Text Box 23">
            <a:extLst>
              <a:ext uri="{FF2B5EF4-FFF2-40B4-BE49-F238E27FC236}">
                <a16:creationId xmlns:a16="http://schemas.microsoft.com/office/drawing/2014/main" id="{41CD93B2-B333-418E-6A1C-A1EDE19D8C5F}"/>
              </a:ext>
            </a:extLst>
          </p:cNvPr>
          <p:cNvSpPr txBox="1">
            <a:spLocks noChangeArrowheads="1"/>
          </p:cNvSpPr>
          <p:nvPr/>
        </p:nvSpPr>
        <p:spPr bwMode="auto">
          <a:xfrm>
            <a:off x="2546350" y="5634038"/>
            <a:ext cx="189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i="1">
                <a:solidFill>
                  <a:schemeClr val="tx1"/>
                </a:solidFill>
                <a:latin typeface="Times" panose="02020603050405020304" pitchFamily="18" charset="0"/>
              </a:rPr>
              <a:t>I</a:t>
            </a:r>
            <a:r>
              <a:rPr lang="en-US" altLang="en-US" i="1" baseline="-25000">
                <a:solidFill>
                  <a:schemeClr val="tx1"/>
                </a:solidFill>
                <a:latin typeface="Times" panose="02020603050405020304" pitchFamily="18" charset="0"/>
              </a:rPr>
              <a:t>p(out)</a:t>
            </a:r>
            <a:r>
              <a:rPr lang="en-US" altLang="en-US">
                <a:solidFill>
                  <a:schemeClr val="tx1"/>
                </a:solidFill>
                <a:latin typeface="Times" panose="02020603050405020304" pitchFamily="18" charset="0"/>
              </a:rPr>
              <a:t> = </a:t>
            </a:r>
            <a:r>
              <a:rPr lang="en-US" altLang="en-US">
                <a:solidFill>
                  <a:srgbClr val="FF0000"/>
                </a:solidFill>
                <a:latin typeface="Times" panose="02020603050405020304" pitchFamily="18" charset="0"/>
              </a:rPr>
              <a:t>9.8 mA</a:t>
            </a:r>
          </a:p>
        </p:txBody>
      </p:sp>
      <p:sp>
        <p:nvSpPr>
          <p:cNvPr id="95247" name="Slide Number Placeholder 1">
            <a:extLst>
              <a:ext uri="{FF2B5EF4-FFF2-40B4-BE49-F238E27FC236}">
                <a16:creationId xmlns:a16="http://schemas.microsoft.com/office/drawing/2014/main" id="{C639E8AE-2097-C5E8-D2D5-3EDF9FC88C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A156A214-ABA7-4F83-80AA-D4404AA39FEE}" type="slidenum">
              <a:rPr lang="sv-SE" altLang="en-US" smtClean="0">
                <a:solidFill>
                  <a:srgbClr val="EB3D9F"/>
                </a:solidFill>
                <a:latin typeface="Times" panose="02020603050405020304" pitchFamily="18" charset="0"/>
              </a:rPr>
              <a:pPr>
                <a:spcBef>
                  <a:spcPct val="0"/>
                </a:spcBef>
                <a:buClrTx/>
                <a:buSzTx/>
                <a:buFontTx/>
                <a:buNone/>
              </a:pPr>
              <a:t>30</a:t>
            </a:fld>
            <a:endParaRPr lang="sv-SE" altLang="en-US" sz="1400">
              <a:solidFill>
                <a:srgbClr val="EB3D9F"/>
              </a:solidFill>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dissolve">
                                      <p:cBhvr>
                                        <p:cTn id="7" dur="500"/>
                                        <p:tgtEl>
                                          <p:spTgt spid="1332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325"/>
                                        </p:tgtEl>
                                        <p:attrNameLst>
                                          <p:attrName>style.visibility</p:attrName>
                                        </p:attrNameLst>
                                      </p:cBhvr>
                                      <p:to>
                                        <p:strVal val="visible"/>
                                      </p:to>
                                    </p:set>
                                    <p:animEffect transition="in" filter="fade">
                                      <p:cBhvr>
                                        <p:cTn id="10" dur="1000"/>
                                        <p:tgtEl>
                                          <p:spTgt spid="13325"/>
                                        </p:tgtEl>
                                      </p:cBhvr>
                                    </p:animEffect>
                                    <p:anim calcmode="lin" valueType="num">
                                      <p:cBhvr>
                                        <p:cTn id="11" dur="1000" fill="hold"/>
                                        <p:tgtEl>
                                          <p:spTgt spid="13325"/>
                                        </p:tgtEl>
                                        <p:attrNameLst>
                                          <p:attrName>ppt_x</p:attrName>
                                        </p:attrNameLst>
                                      </p:cBhvr>
                                      <p:tavLst>
                                        <p:tav tm="0">
                                          <p:val>
                                            <p:strVal val="#ppt_x"/>
                                          </p:val>
                                        </p:tav>
                                        <p:tav tm="100000">
                                          <p:val>
                                            <p:strVal val="#ppt_x"/>
                                          </p:val>
                                        </p:tav>
                                      </p:tavLst>
                                    </p:anim>
                                    <p:anim calcmode="lin" valueType="num">
                                      <p:cBhvr>
                                        <p:cTn id="12" dur="900" decel="100000" fill="hold"/>
                                        <p:tgtEl>
                                          <p:spTgt spid="1332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325"/>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3330"/>
                                        </p:tgtEl>
                                        <p:attrNameLst>
                                          <p:attrName>style.visibility</p:attrName>
                                        </p:attrNameLst>
                                      </p:cBhvr>
                                      <p:to>
                                        <p:strVal val="visible"/>
                                      </p:to>
                                    </p:set>
                                    <p:animEffect transition="in" filter="wipe(left)">
                                      <p:cBhvr>
                                        <p:cTn id="18" dur="500"/>
                                        <p:tgtEl>
                                          <p:spTgt spid="133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3333"/>
                                        </p:tgtEl>
                                        <p:attrNameLst>
                                          <p:attrName>style.visibility</p:attrName>
                                        </p:attrNameLst>
                                      </p:cBhvr>
                                      <p:to>
                                        <p:strVal val="visible"/>
                                      </p:to>
                                    </p:set>
                                    <p:animEffect transition="in" filter="wipe(left)">
                                      <p:cBhvr>
                                        <p:cTn id="23" dur="500"/>
                                        <p:tgtEl>
                                          <p:spTgt spid="13333"/>
                                        </p:tgtEl>
                                      </p:cBhvr>
                                    </p:animEffect>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3331"/>
                                        </p:tgtEl>
                                        <p:attrNameLst>
                                          <p:attrName>style.visibility</p:attrName>
                                        </p:attrNameLst>
                                      </p:cBhvr>
                                      <p:to>
                                        <p:strVal val="visible"/>
                                      </p:to>
                                    </p:set>
                                    <p:animEffect transition="in" filter="wipe(left)">
                                      <p:cBhvr>
                                        <p:cTn id="27" dur="500"/>
                                        <p:tgtEl>
                                          <p:spTgt spid="133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34"/>
                                        </p:tgtEl>
                                        <p:attrNameLst>
                                          <p:attrName>style.visibility</p:attrName>
                                        </p:attrNameLst>
                                      </p:cBhvr>
                                      <p:to>
                                        <p:strVal val="visible"/>
                                      </p:to>
                                    </p:set>
                                    <p:animEffect transition="in" filter="checkerboard(across)">
                                      <p:cBhvr>
                                        <p:cTn id="32" dur="500"/>
                                        <p:tgtEl>
                                          <p:spTgt spid="133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35"/>
                                        </p:tgtEl>
                                        <p:attrNameLst>
                                          <p:attrName>style.visibility</p:attrName>
                                        </p:attrNameLst>
                                      </p:cBhvr>
                                      <p:to>
                                        <p:strVal val="visible"/>
                                      </p:to>
                                    </p:set>
                                    <p:animEffect transition="in" filter="wipe(left)">
                                      <p:cBhvr>
                                        <p:cTn id="37" dur="500"/>
                                        <p:tgtEl>
                                          <p:spTgt spid="13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31" grpId="0"/>
      <p:bldP spid="13334" grpId="0"/>
      <p:bldP spid="133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1">
            <a:extLst>
              <a:ext uri="{FF2B5EF4-FFF2-40B4-BE49-F238E27FC236}">
                <a16:creationId xmlns:a16="http://schemas.microsoft.com/office/drawing/2014/main" id="{50B6FB09-7D96-3F34-4F73-50D79D6EBB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9A34196-FC03-4D05-B8E3-954C7B4B748D}" type="slidenum">
              <a:rPr kumimoji="0" lang="sv-SE" altLang="en-US" sz="1200" b="0" i="0" u="none" strike="noStrike" kern="1200" cap="none" spc="0" normalizeH="0" baseline="0" noProof="0" smtClean="0">
                <a:ln>
                  <a:noFill/>
                </a:ln>
                <a:solidFill>
                  <a:srgbClr val="EB3D9F"/>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sv-SE" altLang="en-US" sz="1400" b="0" i="0" u="none" strike="noStrike" kern="1200" cap="none" spc="0" normalizeH="0" baseline="0" noProof="0">
              <a:ln>
                <a:noFill/>
              </a:ln>
              <a:solidFill>
                <a:srgbClr val="EB3D9F"/>
              </a:solidFill>
              <a:effectLst/>
              <a:uLnTx/>
              <a:uFillTx/>
              <a:latin typeface="Times" panose="02020603050405020304" pitchFamily="18" charset="0"/>
              <a:ea typeface="+mn-ea"/>
              <a:cs typeface="+mn-cs"/>
            </a:endParaRPr>
          </a:p>
        </p:txBody>
      </p:sp>
      <p:sp>
        <p:nvSpPr>
          <p:cNvPr id="113667" name="TextBox 3">
            <a:extLst>
              <a:ext uri="{FF2B5EF4-FFF2-40B4-BE49-F238E27FC236}">
                <a16:creationId xmlns:a16="http://schemas.microsoft.com/office/drawing/2014/main" id="{45D44A9D-255C-3E74-B80F-CE1647C9DFE4}"/>
              </a:ext>
            </a:extLst>
          </p:cNvPr>
          <p:cNvSpPr txBox="1">
            <a:spLocks noChangeArrowheads="1"/>
          </p:cNvSpPr>
          <p:nvPr/>
        </p:nvSpPr>
        <p:spPr bwMode="auto">
          <a:xfrm>
            <a:off x="1310641" y="1717040"/>
            <a:ext cx="72793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Application of forward bias to a junction diode</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A.Reduces forward current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B.Reduces minority carrier current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C.Reduces potential barrier height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D.All of the above</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rPr>
            </a:br>
            <a:endParaRPr kumimoji="0" lang="en-IN" altLang="en-US" sz="18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33B4-C789-84D1-D261-EE9F115344CC}"/>
              </a:ext>
            </a:extLst>
          </p:cNvPr>
          <p:cNvSpPr>
            <a:spLocks noGrp="1"/>
          </p:cNvSpPr>
          <p:nvPr>
            <p:ph type="ctrTitle"/>
          </p:nvPr>
        </p:nvSpPr>
        <p:spPr>
          <a:xfrm>
            <a:off x="1290320" y="578803"/>
            <a:ext cx="9144000" cy="1021397"/>
          </a:xfrm>
        </p:spPr>
        <p:txBody>
          <a:bodyPr/>
          <a:lstStyle/>
          <a:p>
            <a:r>
              <a:rPr lang="en-US" dirty="0"/>
              <a:t>Homework</a:t>
            </a:r>
            <a:endParaRPr lang="en-IN" dirty="0"/>
          </a:p>
        </p:txBody>
      </p:sp>
      <p:sp>
        <p:nvSpPr>
          <p:cNvPr id="3" name="Subtitle 2">
            <a:extLst>
              <a:ext uri="{FF2B5EF4-FFF2-40B4-BE49-F238E27FC236}">
                <a16:creationId xmlns:a16="http://schemas.microsoft.com/office/drawing/2014/main" id="{308F8C81-FF85-7732-EFD0-EBE029CD8D3F}"/>
              </a:ext>
            </a:extLst>
          </p:cNvPr>
          <p:cNvSpPr>
            <a:spLocks noGrp="1"/>
          </p:cNvSpPr>
          <p:nvPr>
            <p:ph type="subTitle" idx="1"/>
          </p:nvPr>
        </p:nvSpPr>
        <p:spPr>
          <a:xfrm>
            <a:off x="254000" y="1600200"/>
            <a:ext cx="10414000" cy="5115559"/>
          </a:xfrm>
        </p:spPr>
        <p:txBody>
          <a:bodyPr/>
          <a:lstStyle/>
          <a:p>
            <a:pPr marL="342900" indent="-342900" algn="l">
              <a:buFont typeface="Arial" panose="020B0604020202020204" pitchFamily="34" charset="0"/>
              <a:buChar char="•"/>
            </a:pPr>
            <a:r>
              <a:rPr lang="en-US" dirty="0"/>
              <a:t>Draw the forward and reverse characteristics of a diode and explain which type of current flows during conduction.</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are applications of a Diode? Explain the working of diode as a rectifier with a diagram.</a:t>
            </a:r>
          </a:p>
          <a:p>
            <a:pPr marL="342900" indent="-342900" algn="l">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BD9DE0BA-5EDE-4FBA-8B0A-5058B259B1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5F464-475C-44AD-B39D-86A1D68B524E}" type="slidenum">
              <a:rPr kumimoji="0" lang="en-IN"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N"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3245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DB0E3-FDBF-96DD-9D7B-28282AC06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80" y="759460"/>
            <a:ext cx="9794240" cy="5509260"/>
          </a:xfrm>
          <a:prstGeom prst="rect">
            <a:avLst/>
          </a:prstGeom>
        </p:spPr>
      </p:pic>
    </p:spTree>
    <p:extLst>
      <p:ext uri="{BB962C8B-B14F-4D97-AF65-F5344CB8AC3E}">
        <p14:creationId xmlns:p14="http://schemas.microsoft.com/office/powerpoint/2010/main" val="274060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929"/>
            <a:ext cx="10515600" cy="685753"/>
          </a:xfrm>
        </p:spPr>
        <p:txBody>
          <a:bodyPr>
            <a:normAutofit fontScale="90000"/>
          </a:bodyPr>
          <a:lstStyle/>
          <a:p>
            <a:pPr algn="ctr"/>
            <a:r>
              <a:rPr lang="en-US" b="1" dirty="0"/>
              <a:t>QUICK QUIZ (POLL)</a:t>
            </a:r>
          </a:p>
        </p:txBody>
      </p:sp>
      <p:sp>
        <p:nvSpPr>
          <p:cNvPr id="3" name="Content Placeholder 2"/>
          <p:cNvSpPr>
            <a:spLocks noGrp="1"/>
          </p:cNvSpPr>
          <p:nvPr>
            <p:ph idx="1"/>
          </p:nvPr>
        </p:nvSpPr>
        <p:spPr>
          <a:xfrm>
            <a:off x="592540" y="1061350"/>
            <a:ext cx="10515600" cy="4351338"/>
          </a:xfrm>
        </p:spPr>
        <p:txBody>
          <a:bodyPr/>
          <a:lstStyle/>
          <a:p>
            <a:pPr marL="0" indent="0">
              <a:buNone/>
            </a:pPr>
            <a:r>
              <a:rPr lang="en-US" dirty="0"/>
              <a:t>A diode has forward resistance of the order of ……………</a:t>
            </a:r>
          </a:p>
          <a:p>
            <a:pPr marL="514350" indent="-514350">
              <a:buFont typeface="+mj-lt"/>
              <a:buAutoNum type="alphaUcPeriod"/>
            </a:pPr>
            <a:r>
              <a:rPr lang="en-US" dirty="0" err="1"/>
              <a:t>kΩ</a:t>
            </a:r>
            <a:endParaRPr lang="en-US" dirty="0"/>
          </a:p>
          <a:p>
            <a:pPr marL="514350" indent="-514350">
              <a:buFont typeface="+mj-lt"/>
              <a:buAutoNum type="alphaUcPeriod"/>
            </a:pPr>
            <a:r>
              <a:rPr lang="en-US" dirty="0"/>
              <a:t>Ω</a:t>
            </a:r>
          </a:p>
          <a:p>
            <a:pPr marL="514350" indent="-514350">
              <a:buFont typeface="+mj-lt"/>
              <a:buAutoNum type="alphaUcPeriod"/>
            </a:pPr>
            <a:r>
              <a:rPr lang="en-US" dirty="0"/>
              <a:t>MΩ</a:t>
            </a:r>
          </a:p>
          <a:p>
            <a:pPr marL="514350" indent="-514350">
              <a:buFont typeface="+mj-lt"/>
              <a:buAutoNum type="alphaUcPeriod"/>
            </a:pPr>
            <a:r>
              <a:rPr lang="en-US" dirty="0"/>
              <a:t>none of the above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QUICK QUIZ (POLL)</a:t>
            </a:r>
            <a:endParaRPr lang="en-US" dirty="0"/>
          </a:p>
        </p:txBody>
      </p:sp>
      <p:sp>
        <p:nvSpPr>
          <p:cNvPr id="3" name="Content Placeholder 2"/>
          <p:cNvSpPr>
            <a:spLocks noGrp="1"/>
          </p:cNvSpPr>
          <p:nvPr>
            <p:ph idx="1"/>
          </p:nvPr>
        </p:nvSpPr>
        <p:spPr/>
        <p:txBody>
          <a:bodyPr/>
          <a:lstStyle/>
          <a:p>
            <a:pPr marL="0" indent="0" fontAlgn="base">
              <a:buNone/>
            </a:pPr>
            <a:r>
              <a:rPr lang="en-US" b="1" dirty="0"/>
              <a:t>The knee voltage of a crystal diode is approximately equal to ………….</a:t>
            </a:r>
            <a:endParaRPr lang="en-US" dirty="0"/>
          </a:p>
          <a:p>
            <a:pPr marL="0" indent="0" fontAlgn="base">
              <a:buNone/>
            </a:pPr>
            <a:r>
              <a:rPr lang="en-US" dirty="0"/>
              <a:t>A) applied voltage</a:t>
            </a:r>
          </a:p>
          <a:p>
            <a:pPr marL="0" indent="0" fontAlgn="base">
              <a:buNone/>
            </a:pPr>
            <a:r>
              <a:rPr lang="en-US" dirty="0"/>
              <a:t>B) breakdown voltage</a:t>
            </a:r>
          </a:p>
          <a:p>
            <a:pPr marL="0" indent="0" fontAlgn="base">
              <a:buNone/>
            </a:pPr>
            <a:r>
              <a:rPr lang="en-US" dirty="0"/>
              <a:t>C) forward voltage</a:t>
            </a:r>
          </a:p>
          <a:p>
            <a:pPr marL="0" indent="0" fontAlgn="base">
              <a:buNone/>
            </a:pPr>
            <a:r>
              <a:rPr lang="en-US" dirty="0"/>
              <a:t>D) barrier potential</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38200" y="-103751"/>
            <a:ext cx="10515600" cy="685753"/>
          </a:xfrm>
        </p:spPr>
        <p:txBody>
          <a:bodyPr>
            <a:noAutofit/>
          </a:bodyPr>
          <a:lstStyle/>
          <a:p>
            <a:pPr algn="ctr"/>
            <a:r>
              <a:rPr lang="en-US" b="1" dirty="0">
                <a:solidFill>
                  <a:srgbClr val="FF0000"/>
                </a:solidFill>
              </a:rPr>
              <a:t>PN Junction Diode (Reverse Bias)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74824"/>
            <a:ext cx="4561114" cy="161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61182" y="1064724"/>
            <a:ext cx="11869635" cy="19976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just" defTabSz="914400" rtl="0" eaLnBrk="1" fontAlgn="auto" latinLnBrk="0" hangingPunct="1">
              <a:lnSpc>
                <a:spcPct val="90000"/>
              </a:lnSpc>
              <a:spcBef>
                <a:spcPts val="500"/>
              </a:spcBef>
              <a:spcAft>
                <a:spcPts val="0"/>
              </a:spcAft>
              <a:buClr>
                <a:srgbClr val="156082">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Depletion region get wider</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just" defTabSz="914400" rtl="0" eaLnBrk="1" fontAlgn="auto" latinLnBrk="0" hangingPunct="1">
              <a:lnSpc>
                <a:spcPct val="90000"/>
              </a:lnSpc>
              <a:spcBef>
                <a:spcPts val="500"/>
              </a:spcBef>
              <a:spcAft>
                <a:spcPts val="0"/>
              </a:spcAft>
              <a:buClr>
                <a:srgbClr val="156082">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 Effective resistance increases (high in K ohm).</a:t>
            </a:r>
          </a:p>
          <a:p>
            <a:pPr marL="685800" marR="0" lvl="1" indent="-228600" algn="just" defTabSz="914400" rtl="0" eaLnBrk="1" fontAlgn="auto" latinLnBrk="0" hangingPunct="1">
              <a:lnSpc>
                <a:spcPct val="90000"/>
              </a:lnSpc>
              <a:spcBef>
                <a:spcPts val="500"/>
              </a:spcBef>
              <a:spcAft>
                <a:spcPts val="0"/>
              </a:spcAft>
              <a:buClr>
                <a:srgbClr val="156082">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 high potential barrier is created across the junction thus preventing current from flowing through the semiconductor material.</a:t>
            </a:r>
            <a:endPar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a:p>
            <a:pPr marL="685800" marR="0" lvl="1" indent="-228600" algn="just" defTabSz="914400" rtl="0" eaLnBrk="1" fontAlgn="auto" latinLnBrk="0" hangingPunct="1">
              <a:lnSpc>
                <a:spcPct val="90000"/>
              </a:lnSpc>
              <a:spcBef>
                <a:spcPts val="500"/>
              </a:spcBef>
              <a:spcAft>
                <a:spcPts val="0"/>
              </a:spcAft>
              <a:buClr>
                <a:srgbClr val="156082">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Act as open switch (ideal , R=Infinite)</a:t>
            </a:r>
          </a:p>
          <a:p>
            <a:pPr marL="685800" marR="0" lvl="1" indent="-228600" algn="just" defTabSz="914400" rtl="0" eaLnBrk="1" fontAlgn="auto" latinLnBrk="0" hangingPunct="1">
              <a:lnSpc>
                <a:spcPct val="90000"/>
              </a:lnSpc>
              <a:spcBef>
                <a:spcPts val="500"/>
              </a:spcBef>
              <a:spcAft>
                <a:spcPts val="0"/>
              </a:spcAft>
              <a:buClr>
                <a:srgbClr val="156082">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A </a:t>
            </a: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small amount </a:t>
            </a:r>
            <a:r>
              <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current is generated due to the minority carriers in p and n regions called leakage current or reverse </a:t>
            </a:r>
            <a:r>
              <a:rPr kumimoji="0" lang="en-IN" sz="1800" b="0" i="0" u="none" strike="noStrike" kern="1200" cap="none" spc="0" normalizeH="0" baseline="0" noProof="0" dirty="0">
                <a:ln>
                  <a:noFill/>
                </a:ln>
                <a:solidFill>
                  <a:prstClr val="black"/>
                </a:solidFill>
                <a:effectLst/>
                <a:uLnTx/>
                <a:uFillTx/>
                <a:latin typeface="Aptos" panose="02110004020202020204"/>
                <a:ea typeface="+mn-ea"/>
                <a:cs typeface="+mn-cs"/>
              </a:rPr>
              <a:t>saturation </a:t>
            </a:r>
            <a:r>
              <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current</a:t>
            </a:r>
          </a:p>
          <a:p>
            <a:pPr marL="685800" marR="0" lvl="1" indent="-228600" algn="just" defTabSz="914400" rtl="0" eaLnBrk="1" fontAlgn="auto" latinLnBrk="0" hangingPunct="1">
              <a:lnSpc>
                <a:spcPct val="90000"/>
              </a:lnSpc>
              <a:spcBef>
                <a:spcPts val="500"/>
              </a:spcBef>
              <a:spcAft>
                <a:spcPts val="0"/>
              </a:spcAft>
              <a:buClr>
                <a:srgbClr val="156082">
                  <a:lumMod val="75000"/>
                </a:srgbClr>
              </a:buClr>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a:p>
            <a:pPr marL="685800" marR="0" lvl="1" indent="-228600" algn="just" defTabSz="914400" rtl="0" eaLnBrk="1" fontAlgn="auto" latinLnBrk="0" hangingPunct="1">
              <a:lnSpc>
                <a:spcPct val="90000"/>
              </a:lnSpc>
              <a:spcBef>
                <a:spcPts val="500"/>
              </a:spcBef>
              <a:spcAft>
                <a:spcPts val="0"/>
              </a:spcAft>
              <a:buClr>
                <a:srgbClr val="156082">
                  <a:lumMod val="75000"/>
                </a:srgbClr>
              </a:buClr>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a:p>
            <a:pPr marL="0" marR="0" lvl="0" indent="0" algn="just" defTabSz="914400" rtl="0" eaLnBrk="1" fontAlgn="auto" latinLnBrk="0" hangingPunct="1">
              <a:lnSpc>
                <a:spcPct val="90000"/>
              </a:lnSpc>
              <a:spcBef>
                <a:spcPts val="1000"/>
              </a:spcBef>
              <a:spcAft>
                <a:spcPts val="0"/>
              </a:spcAft>
              <a:buClr>
                <a:srgbClr val="156082">
                  <a:lumMod val="75000"/>
                </a:srgbClr>
              </a:buClr>
              <a:buSzTx/>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a:p>
            <a:pPr marL="0" marR="0" lvl="0" indent="0" algn="just" defTabSz="914400" rtl="0" eaLnBrk="1" fontAlgn="auto" latinLnBrk="0" hangingPunct="1">
              <a:lnSpc>
                <a:spcPct val="90000"/>
              </a:lnSpc>
              <a:spcBef>
                <a:spcPts val="1000"/>
              </a:spcBef>
              <a:spcAft>
                <a:spcPts val="0"/>
              </a:spcAft>
              <a:buClr>
                <a:srgbClr val="156082">
                  <a:lumMod val="75000"/>
                </a:srgbClr>
              </a:buClr>
              <a:buSzTx/>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a:p>
            <a:pPr marL="0" marR="0" lvl="0" indent="0" algn="just" defTabSz="914400" rtl="0" eaLnBrk="1" fontAlgn="auto" latinLnBrk="0" hangingPunct="1">
              <a:lnSpc>
                <a:spcPct val="90000"/>
              </a:lnSpc>
              <a:spcBef>
                <a:spcPts val="1000"/>
              </a:spcBef>
              <a:spcAft>
                <a:spcPts val="0"/>
              </a:spcAft>
              <a:buClr>
                <a:srgbClr val="156082">
                  <a:lumMod val="75000"/>
                </a:srgbClr>
              </a:buClr>
              <a:buSzTx/>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156082">
                  <a:lumMod val="75000"/>
                </a:srgbClr>
              </a:buClr>
              <a:buSzTx/>
              <a:buFont typeface="Wingdings 3" panose="05040102010807070707" pitchFamily="18" charset="2"/>
              <a:buChar char=""/>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156082">
                  <a:lumMod val="75000"/>
                </a:srgbClr>
              </a:buClr>
              <a:buSzTx/>
              <a:buFont typeface="Wingdings 3" panose="05040102010807070707" pitchFamily="18" charset="2"/>
              <a:buChar char=""/>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EC154EF6-E4AD-8AAC-CA95-A7821B386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3153" y="3225634"/>
            <a:ext cx="5431303" cy="29137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F081D0-145C-4C16-ADE3-F7D301B3F6B8}" type="slidenum">
              <a:rPr kumimoji="0" lang="sv-SE"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400" b="0" i="0" u="none" strike="noStrike" kern="1200" cap="none" spc="0" normalizeH="0" baseline="0" noProof="0">
              <a:ln>
                <a:noFill/>
              </a:ln>
              <a:solidFill>
                <a:prstClr val="black">
                  <a:tint val="82000"/>
                </a:prstClr>
              </a:solidFill>
              <a:effectLst/>
              <a:uLnTx/>
              <a:uFillTx/>
              <a:latin typeface="Times" panose="02020603050405020304" pitchFamily="18" charset="0"/>
              <a:ea typeface="+mn-ea"/>
              <a:cs typeface="+mn-cs"/>
            </a:endParaRPr>
          </a:p>
        </p:txBody>
      </p:sp>
      <p:sp>
        <p:nvSpPr>
          <p:cNvPr id="8" name="Title 1"/>
          <p:cNvSpPr>
            <a:spLocks noGrp="1"/>
          </p:cNvSpPr>
          <p:nvPr>
            <p:ph type="title"/>
          </p:nvPr>
        </p:nvSpPr>
        <p:spPr>
          <a:xfrm>
            <a:off x="838200" y="-93591"/>
            <a:ext cx="10515600" cy="685753"/>
          </a:xfrm>
        </p:spPr>
        <p:txBody>
          <a:bodyPr>
            <a:noAutofit/>
          </a:bodyPr>
          <a:lstStyle/>
          <a:p>
            <a:pPr algn="ctr"/>
            <a:r>
              <a:rPr lang="en-US" sz="3600" b="1" dirty="0">
                <a:solidFill>
                  <a:srgbClr val="FF0000"/>
                </a:solidFill>
              </a:rPr>
              <a:t>VI Characteristics of Diode for Reverse Bias </a:t>
            </a:r>
          </a:p>
        </p:txBody>
      </p:sp>
      <mc:AlternateContent xmlns:mc="http://schemas.openxmlformats.org/markup-compatibility/2006">
        <mc:Choice xmlns:a14="http://schemas.microsoft.com/office/drawing/2010/main" Requires="a14">
          <p:sp>
            <p:nvSpPr>
              <p:cNvPr id="9" name="Rectangle 3"/>
              <p:cNvSpPr txBox="1">
                <a:spLocks noChangeArrowheads="1"/>
              </p:cNvSpPr>
              <p:nvPr/>
            </p:nvSpPr>
            <p:spPr>
              <a:xfrm>
                <a:off x="575765" y="1036552"/>
                <a:ext cx="5753783" cy="5097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altLang="en-US" sz="2200" b="1" i="0" u="none" strike="noStrike" kern="1200" cap="none" spc="0" normalizeH="0" baseline="0" noProof="0" dirty="0">
                    <a:ln>
                      <a:noFill/>
                    </a:ln>
                    <a:solidFill>
                      <a:prstClr val="black"/>
                    </a:solidFill>
                    <a:effectLst/>
                    <a:uLnTx/>
                    <a:uFillTx/>
                    <a:latin typeface="Aptos" panose="02110004020202020204"/>
                    <a:ea typeface="+mn-ea"/>
                    <a:cs typeface="+mn-cs"/>
                  </a:rPr>
                  <a:t>VI Characteristic for reverse bias.</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altLang="en-US"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altLang="en-US" sz="2000" b="0" i="0" u="none" strike="noStrike" kern="1200" cap="none" spc="0" normalizeH="0" baseline="0" noProof="0" dirty="0">
                    <a:ln>
                      <a:noFill/>
                    </a:ln>
                    <a:solidFill>
                      <a:prstClr val="black"/>
                    </a:solidFill>
                    <a:effectLst/>
                    <a:uLnTx/>
                    <a:uFillTx/>
                    <a:latin typeface="Aptos" panose="02110004020202020204"/>
                    <a:ea typeface="+mn-ea"/>
                    <a:cs typeface="+mn-cs"/>
                  </a:rPr>
                  <a:t>With 0V reverse voltage there is no reverse current.</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altLang="en-US" sz="2000" b="0" i="0" u="none" strike="noStrike" kern="1200" cap="none" spc="0" normalizeH="0" baseline="0" noProof="0" dirty="0">
                    <a:ln>
                      <a:noFill/>
                    </a:ln>
                    <a:solidFill>
                      <a:prstClr val="black"/>
                    </a:solidFill>
                    <a:effectLst/>
                    <a:uLnTx/>
                    <a:uFillTx/>
                    <a:latin typeface="Aptos" panose="02110004020202020204"/>
                    <a:ea typeface="+mn-ea"/>
                    <a:cs typeface="+mn-cs"/>
                  </a:rPr>
                  <a:t>There is only a small current through the junction as the reverse voltage increases.</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altLang="en-US" sz="2000" b="0" i="0" u="none" strike="noStrike" kern="1200" cap="none" spc="0" normalizeH="0" baseline="0" noProof="0" dirty="0">
                    <a:ln>
                      <a:noFill/>
                    </a:ln>
                    <a:solidFill>
                      <a:prstClr val="black"/>
                    </a:solidFill>
                    <a:effectLst/>
                    <a:uLnTx/>
                    <a:uFillTx/>
                    <a:latin typeface="Aptos" panose="02110004020202020204"/>
                    <a:ea typeface="+mn-ea"/>
                    <a:cs typeface="+mn-cs"/>
                  </a:rPr>
                  <a:t>At a point, reverse current shoots up with the break down of diode. The voltage called break down voltage. This is not normal mode of operation.</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altLang="en-US" sz="2000" b="0" i="0" u="none" strike="noStrike" kern="1200" cap="none" spc="0" normalizeH="0" baseline="0" noProof="0" dirty="0">
                    <a:ln>
                      <a:noFill/>
                    </a:ln>
                    <a:solidFill>
                      <a:prstClr val="black"/>
                    </a:solidFill>
                    <a:effectLst/>
                    <a:uLnTx/>
                    <a:uFillTx/>
                    <a:latin typeface="Aptos" panose="02110004020202020204"/>
                    <a:ea typeface="+mn-ea"/>
                    <a:cs typeface="+mn-cs"/>
                  </a:rPr>
                  <a:t>After this point the reverse voltage remains at approximately </a:t>
                </a:r>
                <a14:m>
                  <m:oMath xmlns:m="http://schemas.openxmlformats.org/officeDocument/2006/math">
                    <m:sSub>
                      <m:sSubPr>
                        <m:ctrlPr>
                          <a:rPr kumimoji="0" lang="en-US" alt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alt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alt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𝐵𝑅</m:t>
                        </m:r>
                      </m:sub>
                    </m:sSub>
                  </m:oMath>
                </a14:m>
                <a:r>
                  <a:rPr kumimoji="0" lang="en-US" altLang="en-US" sz="2000" b="0" i="0" u="none" strike="noStrike" kern="1200" cap="none" spc="0" normalizeH="0" baseline="0" noProof="0" dirty="0">
                    <a:ln>
                      <a:noFill/>
                    </a:ln>
                    <a:solidFill>
                      <a:prstClr val="black"/>
                    </a:solidFill>
                    <a:effectLst/>
                    <a:uLnTx/>
                    <a:uFillTx/>
                    <a:latin typeface="Aptos" panose="02110004020202020204"/>
                    <a:ea typeface="+mn-ea"/>
                    <a:cs typeface="+mn-cs"/>
                  </a:rPr>
                  <a:t> but </a:t>
                </a:r>
                <a14:m>
                  <m:oMath xmlns:m="http://schemas.openxmlformats.org/officeDocument/2006/math">
                    <m:sSub>
                      <m:sSubPr>
                        <m:ctrlPr>
                          <a:rPr kumimoji="0" lang="en-US" alt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alt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e>
                      <m:sub>
                        <m:r>
                          <a:rPr kumimoji="0" lang="en-US" alt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m:t>
                        </m:r>
                      </m:sub>
                    </m:sSub>
                  </m:oMath>
                </a14:m>
                <a:r>
                  <a:rPr kumimoji="0" lang="en-US" altLang="en-US" sz="2000" b="0" i="0" u="none" strike="noStrike" kern="1200" cap="none" spc="0" normalizeH="0" baseline="0" noProof="0" dirty="0">
                    <a:ln>
                      <a:noFill/>
                    </a:ln>
                    <a:solidFill>
                      <a:prstClr val="black"/>
                    </a:solidFill>
                    <a:effectLst/>
                    <a:uLnTx/>
                    <a:uFillTx/>
                    <a:latin typeface="Aptos" panose="02110004020202020204"/>
                    <a:ea typeface="+mn-ea"/>
                    <a:cs typeface="+mn-cs"/>
                  </a:rPr>
                  <a:t> increase very rapidly.</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altLang="en-US" sz="2000" b="0" i="0" u="none" strike="noStrike" kern="1200" cap="none" spc="0" normalizeH="0" baseline="0" noProof="0" dirty="0">
                    <a:ln>
                      <a:noFill/>
                    </a:ln>
                    <a:solidFill>
                      <a:prstClr val="black"/>
                    </a:solidFill>
                    <a:effectLst/>
                    <a:uLnTx/>
                    <a:uFillTx/>
                    <a:latin typeface="Aptos" panose="02110004020202020204"/>
                    <a:ea typeface="+mn-ea"/>
                    <a:cs typeface="+mn-cs"/>
                  </a:rPr>
                  <a:t>Break down voltage depends on doping level, set by manufacturer.</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p:sp>
            <p:nvSpPr>
              <p:cNvPr id="9" name="Rectangle 3"/>
              <p:cNvSpPr txBox="1">
                <a:spLocks noRot="1" noChangeAspect="1" noMove="1" noResize="1" noEditPoints="1" noAdjustHandles="1" noChangeArrowheads="1" noChangeShapeType="1" noTextEdit="1"/>
              </p:cNvSpPr>
              <p:nvPr/>
            </p:nvSpPr>
            <p:spPr>
              <a:xfrm>
                <a:off x="575765" y="1036552"/>
                <a:ext cx="5753783" cy="5097462"/>
              </a:xfrm>
              <a:prstGeom prst="rect">
                <a:avLst/>
              </a:prstGeom>
              <a:blipFill>
                <a:blip r:embed="rId3"/>
                <a:stretch>
                  <a:fillRect l="-1165" t="-1435" r="-1165"/>
                </a:stretch>
              </a:blipFill>
            </p:spPr>
            <p:txBody>
              <a:bodyPr/>
              <a:lstStyle/>
              <a:p>
                <a:r>
                  <a:rPr lang="en-IN">
                    <a:noFill/>
                  </a:rPr>
                  <a:t> </a:t>
                </a:r>
              </a:p>
            </p:txBody>
          </p:sp>
        </mc:Fallback>
      </mc:AlternateContent>
      <p:graphicFrame>
        <p:nvGraphicFramePr>
          <p:cNvPr id="10" name="Object 10"/>
          <p:cNvGraphicFramePr>
            <a:graphicFrameLocks noChangeAspect="1"/>
          </p:cNvGraphicFramePr>
          <p:nvPr/>
        </p:nvGraphicFramePr>
        <p:xfrm>
          <a:off x="6629872" y="1036552"/>
          <a:ext cx="2979785" cy="2988220"/>
        </p:xfrm>
        <a:graphic>
          <a:graphicData uri="http://schemas.openxmlformats.org/presentationml/2006/ole">
            <mc:AlternateContent xmlns:mc="http://schemas.openxmlformats.org/markup-compatibility/2006">
              <mc:Choice xmlns:v="urn:schemas-microsoft-com:vml" Requires="v">
                <p:oleObj name="CorelDRAW" r:id="rId4" imgW="1641475" imgH="1641475" progId="">
                  <p:embed/>
                </p:oleObj>
              </mc:Choice>
              <mc:Fallback>
                <p:oleObj name="CorelDRAW" r:id="rId4" imgW="1641475" imgH="1641475" progId="">
                  <p:embed/>
                  <p:pic>
                    <p:nvPicPr>
                      <p:cNvPr id="1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872" y="1036552"/>
                        <a:ext cx="2979785" cy="2988220"/>
                      </a:xfrm>
                      <a:prstGeom prst="rect">
                        <a:avLst/>
                      </a:prstGeom>
                      <a:noFill/>
                      <a:ln>
                        <a:noFill/>
                      </a:ln>
                      <a:effectLst/>
                    </p:spPr>
                  </p:pic>
                </p:oleObj>
              </mc:Fallback>
            </mc:AlternateContent>
          </a:graphicData>
        </a:graphic>
      </p:graphicFrame>
      <p:graphicFrame>
        <p:nvGraphicFramePr>
          <p:cNvPr id="11" name="Object 9"/>
          <p:cNvGraphicFramePr>
            <a:graphicFrameLocks noChangeAspect="1"/>
          </p:cNvGraphicFramePr>
          <p:nvPr/>
        </p:nvGraphicFramePr>
        <p:xfrm>
          <a:off x="7031182" y="3838753"/>
          <a:ext cx="1703388" cy="2133600"/>
        </p:xfrm>
        <a:graphic>
          <a:graphicData uri="http://schemas.openxmlformats.org/presentationml/2006/ole">
            <mc:AlternateContent xmlns:mc="http://schemas.openxmlformats.org/markup-compatibility/2006">
              <mc:Choice xmlns:v="urn:schemas-microsoft-com:vml" Requires="v">
                <p:oleObj name="CorelDRAW" r:id="rId6" imgW="966470" imgH="1205230" progId="">
                  <p:embed/>
                </p:oleObj>
              </mc:Choice>
              <mc:Fallback>
                <p:oleObj name="CorelDRAW" r:id="rId6" imgW="966470" imgH="1205230" progId="">
                  <p:embed/>
                  <p:pic>
                    <p:nvPicPr>
                      <p:cNvPr id="1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1182" y="3838753"/>
                        <a:ext cx="17033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31"/>
            <a:ext cx="10515600" cy="658457"/>
          </a:xfrm>
        </p:spPr>
        <p:txBody>
          <a:bodyPr>
            <a:normAutofit fontScale="90000"/>
          </a:bodyPr>
          <a:lstStyle/>
          <a:p>
            <a:pPr algn="ctr"/>
            <a:r>
              <a:rPr lang="en-US" b="1" dirty="0"/>
              <a:t>QUICK QUIZ (POLL)</a:t>
            </a:r>
          </a:p>
        </p:txBody>
      </p:sp>
      <p:sp>
        <p:nvSpPr>
          <p:cNvPr id="3" name="Content Placeholder 2"/>
          <p:cNvSpPr>
            <a:spLocks noGrp="1"/>
          </p:cNvSpPr>
          <p:nvPr>
            <p:ph idx="1"/>
          </p:nvPr>
        </p:nvSpPr>
        <p:spPr>
          <a:xfrm>
            <a:off x="537950" y="993112"/>
            <a:ext cx="10515600" cy="4351338"/>
          </a:xfrm>
        </p:spPr>
        <p:txBody>
          <a:bodyPr/>
          <a:lstStyle/>
          <a:p>
            <a:pPr marL="0" indent="0">
              <a:buNone/>
            </a:pPr>
            <a:r>
              <a:rPr lang="en-US" dirty="0"/>
              <a:t>A silicon diode has an external bias voltage is 12V with an external resistor of 150 ohm. What is the total forward current</a:t>
            </a:r>
          </a:p>
          <a:p>
            <a:pPr marL="0" indent="0">
              <a:buNone/>
            </a:pPr>
            <a:r>
              <a:rPr lang="en-US" dirty="0"/>
              <a:t>a) 150mA</a:t>
            </a:r>
          </a:p>
          <a:p>
            <a:pPr marL="0" indent="0">
              <a:buNone/>
            </a:pPr>
            <a:r>
              <a:rPr lang="en-US" dirty="0"/>
              <a:t>b) 100mA</a:t>
            </a:r>
          </a:p>
          <a:p>
            <a:pPr marL="0" indent="0">
              <a:buNone/>
            </a:pPr>
            <a:r>
              <a:rPr lang="en-US" dirty="0"/>
              <a:t>c) 75mA</a:t>
            </a:r>
          </a:p>
          <a:p>
            <a:pPr marL="0" indent="0">
              <a:buNone/>
            </a:pPr>
            <a:r>
              <a:rPr lang="en-US" dirty="0"/>
              <a:t>d) 12mA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QUICK QUIZ (POLL)</a:t>
            </a:r>
            <a:endParaRPr lang="en-US" dirty="0"/>
          </a:p>
        </p:txBody>
      </p:sp>
      <p:sp>
        <p:nvSpPr>
          <p:cNvPr id="3" name="Content Placeholder 2"/>
          <p:cNvSpPr>
            <a:spLocks noGrp="1"/>
          </p:cNvSpPr>
          <p:nvPr>
            <p:ph idx="1"/>
          </p:nvPr>
        </p:nvSpPr>
        <p:spPr>
          <a:xfrm>
            <a:off x="588818" y="1374362"/>
            <a:ext cx="10515600" cy="4351338"/>
          </a:xfrm>
        </p:spPr>
        <p:txBody>
          <a:bodyPr/>
          <a:lstStyle/>
          <a:p>
            <a:r>
              <a:rPr lang="en-US" dirty="0"/>
              <a:t>In a PN junction when the applied voltage overcomes the ........ potential, the diode current is large, which is known as .............</a:t>
            </a:r>
          </a:p>
          <a:p>
            <a:pPr marL="0" indent="0">
              <a:buNone/>
            </a:pPr>
            <a:br>
              <a:rPr lang="en-US" dirty="0"/>
            </a:br>
            <a:r>
              <a:rPr lang="en-US" dirty="0"/>
              <a:t>A) Depletion, negative bias</a:t>
            </a:r>
          </a:p>
          <a:p>
            <a:pPr marL="0" indent="0">
              <a:buNone/>
            </a:pPr>
            <a:r>
              <a:rPr lang="en-US" dirty="0"/>
              <a:t>B) Reverse, reverse bias</a:t>
            </a:r>
          </a:p>
          <a:p>
            <a:pPr marL="0" indent="0">
              <a:buNone/>
            </a:pPr>
            <a:r>
              <a:rPr lang="en-US" dirty="0"/>
              <a:t>C) Resistance, reverse bias</a:t>
            </a:r>
          </a:p>
          <a:p>
            <a:pPr marL="0" indent="0">
              <a:buNone/>
            </a:pPr>
            <a:r>
              <a:rPr lang="en-US" dirty="0"/>
              <a:t>D) Barrier, forward bias</a:t>
            </a:r>
          </a:p>
          <a:p>
            <a:endParaRPr lang="en-US" dirty="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1637</Words>
  <Application>Microsoft Office PowerPoint</Application>
  <PresentationFormat>Widescreen</PresentationFormat>
  <Paragraphs>267</Paragraphs>
  <Slides>33</Slides>
  <Notes>12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8" baseType="lpstr">
      <vt:lpstr>Aptos</vt:lpstr>
      <vt:lpstr>Aptos Display</vt:lpstr>
      <vt:lpstr>Arial</vt:lpstr>
      <vt:lpstr>Calibri</vt:lpstr>
      <vt:lpstr>Cambria Math</vt:lpstr>
      <vt:lpstr>Impact</vt:lpstr>
      <vt:lpstr>Symbol</vt:lpstr>
      <vt:lpstr>Times</vt:lpstr>
      <vt:lpstr>Verdana</vt:lpstr>
      <vt:lpstr>Wingdings</vt:lpstr>
      <vt:lpstr>Wingdings 3</vt:lpstr>
      <vt:lpstr>1_Office Theme</vt:lpstr>
      <vt:lpstr>CorelDRAW</vt:lpstr>
      <vt:lpstr>方程式</vt:lpstr>
      <vt:lpstr>Equation</vt:lpstr>
      <vt:lpstr>Semiconductor Diode</vt:lpstr>
      <vt:lpstr>PN Junction Diode ( No Biased and Forward Bias)</vt:lpstr>
      <vt:lpstr>VI Characteristics of Diode for Forward Bias </vt:lpstr>
      <vt:lpstr>QUICK QUIZ (POLL)</vt:lpstr>
      <vt:lpstr>QUICK QUIZ (POLL)</vt:lpstr>
      <vt:lpstr>PN Junction Diode (Reverse Bias)</vt:lpstr>
      <vt:lpstr>VI Characteristics of Diode for Reverse Bias </vt:lpstr>
      <vt:lpstr>QUICK QUIZ (POLL)</vt:lpstr>
      <vt:lpstr>QUICK QUIZ (POLL)</vt:lpstr>
      <vt:lpstr>Avalanche breakdown</vt:lpstr>
      <vt:lpstr> Avalanche Breakdown Phenomenon: </vt:lpstr>
      <vt:lpstr>Reverse Breakdown in the Reverse Bias</vt:lpstr>
      <vt:lpstr>QUICK QUIZ (POLL)</vt:lpstr>
      <vt:lpstr>PowerPoint Presentation</vt:lpstr>
      <vt:lpstr>Complete VI Characteristics of Diode </vt:lpstr>
      <vt:lpstr>QUICK QUIZ (POLL)</vt:lpstr>
      <vt:lpstr>Testing of diode</vt:lpstr>
      <vt:lpstr>Diode Model</vt:lpstr>
      <vt:lpstr>Applications of a Diode</vt:lpstr>
      <vt:lpstr>PowerPoint Presentation</vt:lpstr>
      <vt:lpstr>PowerPoint Presentation</vt:lpstr>
      <vt:lpstr>PowerPoint Presentation</vt:lpstr>
      <vt:lpstr>PowerPoint Presentation</vt:lpstr>
      <vt:lpstr>PowerPoint Presentation</vt:lpstr>
      <vt:lpstr>Diode as Rectifiers</vt:lpstr>
      <vt:lpstr>Half wave Rectifiers</vt:lpstr>
      <vt:lpstr>Full wave rectifiers</vt:lpstr>
      <vt:lpstr>The Center-Tapped Full wave rectifiers</vt:lpstr>
      <vt:lpstr>The Bridge Full-wave rectifiers</vt:lpstr>
      <vt:lpstr>PowerPoint Presentation</vt:lpstr>
      <vt:lpstr>PowerPoint Presentation</vt:lpstr>
      <vt:lpstr>Homework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shanky saxena</dc:creator>
  <cp:lastModifiedBy>Manoj Kumar Yadav</cp:lastModifiedBy>
  <cp:revision>26</cp:revision>
  <dcterms:created xsi:type="dcterms:W3CDTF">2025-01-10T08:05:32Z</dcterms:created>
  <dcterms:modified xsi:type="dcterms:W3CDTF">2025-07-16T10:36:52Z</dcterms:modified>
</cp:coreProperties>
</file>