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045" r:id="rId2"/>
    <p:sldId id="4046" r:id="rId3"/>
    <p:sldId id="257" r:id="rId4"/>
    <p:sldId id="405" r:id="rId5"/>
    <p:sldId id="4051" r:id="rId6"/>
    <p:sldId id="259" r:id="rId7"/>
    <p:sldId id="4044" r:id="rId8"/>
    <p:sldId id="262" r:id="rId9"/>
    <p:sldId id="4041" r:id="rId10"/>
    <p:sldId id="4047" r:id="rId11"/>
    <p:sldId id="264" r:id="rId12"/>
    <p:sldId id="314" r:id="rId13"/>
    <p:sldId id="303" r:id="rId14"/>
    <p:sldId id="263" r:id="rId15"/>
    <p:sldId id="269" r:id="rId16"/>
    <p:sldId id="4048" r:id="rId17"/>
    <p:sldId id="343" r:id="rId18"/>
    <p:sldId id="270" r:id="rId19"/>
    <p:sldId id="274" r:id="rId20"/>
    <p:sldId id="276" r:id="rId21"/>
    <p:sldId id="4049" r:id="rId22"/>
    <p:sldId id="355" r:id="rId23"/>
    <p:sldId id="4025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DBAF5-0137-4BED-83C8-3F301324D710}" type="datetimeFigureOut">
              <a:rPr lang="en-IN" smtClean="0"/>
              <a:t>16-07-2025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0F1E-1819-47E0-A4F1-1343ACD3E3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19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80DF3F2-C530-4825-B202-E932C30DA8BD}" type="slidenum">
              <a:rPr lang="sv-SE" altLang="en-US" sz="1200" smtClean="0"/>
              <a:t>4</a:t>
            </a:fld>
            <a:endParaRPr lang="sv-SE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D755-B304-415C-BF83-4211965A8CDC}" type="datetime1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28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99BD-94AB-4D8E-9C1E-CFC5E0DA6DBB}" type="datetime1">
              <a:rPr lang="en-IN" smtClean="0"/>
              <a:t>16-07-2025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66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DBA1-FC40-4576-9521-399351E6DCA7}" type="datetime1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40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99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6409-0996-46F8-B5B3-CE802B1ACD08}" type="datetime1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950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02B0-D37B-4F25-B0A3-3D982057CC18}" type="datetime1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40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79C1-CE4F-4B04-811A-9106332EF049}" type="datetime1">
              <a:rPr lang="en-IN" smtClean="0"/>
              <a:t>16-07-2025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99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C190-C030-453C-923F-70991EA519CF}" type="datetime1">
              <a:rPr lang="en-IN" smtClean="0"/>
              <a:t>16-07-2025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72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BF7C-2CBB-41A1-9FB6-FF10C3EAC7B3}" type="datetime1">
              <a:rPr lang="en-IN" smtClean="0"/>
              <a:t>16-07-2025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2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CE80-0D0B-42AE-BD5A-4323DD78E050}" type="datetime1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4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288E-644D-4EFB-94DD-E28FC021F910}" type="datetime1">
              <a:rPr lang="en-IN" smtClean="0"/>
              <a:t>16-07-2025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665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862B-A5E1-4749-9753-3720A7268775}" type="datetime1">
              <a:rPr lang="en-IN" smtClean="0"/>
              <a:t>16-07-2025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96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F60EF-FF77-48F4-92E1-EB233E652145}" type="datetime1">
              <a:rPr lang="en-IN" smtClean="0"/>
              <a:t>16-07-2025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697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0D846-BD6F-5125-54A4-1B1E38D5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 descr="Photo by GIO Realty on July 22, 2024. ਫੋਟੋ ਦਾ ਕੋਈ ਵਰਣਨ ਉਪਲਬਧ ਨਹੀਂ ਹੈ।.">
            <a:extLst>
              <a:ext uri="{FF2B5EF4-FFF2-40B4-BE49-F238E27FC236}">
                <a16:creationId xmlns:a16="http://schemas.microsoft.com/office/drawing/2014/main" id="{193DC52B-C0AD-5EF3-FC71-F45C7675A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9078"/>
            <a:ext cx="934212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2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 Si over Ge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79829" y="1690688"/>
            <a:ext cx="1135380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" panose="02020603050405020304" pitchFamily="18" charset="0"/>
                <a:cs typeface="Times" panose="02020603050405020304" pitchFamily="18" charset="0"/>
              </a:rPr>
              <a:t>Band Gap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" panose="02020603050405020304" pitchFamily="18" charset="0"/>
                <a:cs typeface="Times" panose="02020603050405020304" pitchFamily="18" charset="0"/>
              </a:rPr>
              <a:t>Abundance and Cost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" panose="02020603050405020304" pitchFamily="18" charset="0"/>
                <a:cs typeface="Times" panose="02020603050405020304" pitchFamily="18" charset="0"/>
              </a:rPr>
              <a:t>Thermal Stability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Silicon can form a stable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SiO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₂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layer, which is an excellent insulator.</a:t>
            </a:r>
            <a:endParaRPr lang="en-IN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5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5" y="243667"/>
            <a:ext cx="3427317" cy="273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37" y="2138141"/>
            <a:ext cx="2777240" cy="2568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157" y="1837439"/>
            <a:ext cx="3358218" cy="3412036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729017" y="-131046"/>
            <a:ext cx="10515600" cy="740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         Pure Silicon (Intrinsic) </a:t>
            </a:r>
          </a:p>
        </p:txBody>
      </p:sp>
      <p:sp>
        <p:nvSpPr>
          <p:cNvPr id="6" name="Cloud 5"/>
          <p:cNvSpPr/>
          <p:nvPr/>
        </p:nvSpPr>
        <p:spPr>
          <a:xfrm>
            <a:off x="133845" y="4192172"/>
            <a:ext cx="5197810" cy="26658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1.Electron-hole pair generation</a:t>
            </a:r>
          </a:p>
          <a:p>
            <a:r>
              <a:rPr lang="en-US" b="1" dirty="0"/>
              <a:t>2.Recombination (generation of heat ) again breaking of bonds</a:t>
            </a:r>
          </a:p>
          <a:p>
            <a:r>
              <a:rPr lang="en-US" b="1" dirty="0"/>
              <a:t>3. Negative temperature coefficient</a:t>
            </a:r>
          </a:p>
          <a:p>
            <a:endParaRPr lang="en-US" b="1" dirty="0"/>
          </a:p>
        </p:txBody>
      </p:sp>
      <p:sp>
        <p:nvSpPr>
          <p:cNvPr id="7" name="Cloud 6"/>
          <p:cNvSpPr/>
          <p:nvPr/>
        </p:nvSpPr>
        <p:spPr>
          <a:xfrm>
            <a:off x="8103474" y="699871"/>
            <a:ext cx="341796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At Room temperature</a:t>
            </a:r>
          </a:p>
        </p:txBody>
      </p:sp>
      <p:sp>
        <p:nvSpPr>
          <p:cNvPr id="8" name="Cloud 7"/>
          <p:cNvSpPr/>
          <p:nvPr/>
        </p:nvSpPr>
        <p:spPr>
          <a:xfrm>
            <a:off x="3773661" y="393895"/>
            <a:ext cx="4059997" cy="16220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valence electrons</a:t>
            </a:r>
            <a:r>
              <a:rPr lang="en-US" dirty="0"/>
              <a:t> which are loosely attached to the nucleus</a:t>
            </a:r>
          </a:p>
        </p:txBody>
      </p:sp>
      <p:sp>
        <p:nvSpPr>
          <p:cNvPr id="9" name="Cloud 8"/>
          <p:cNvSpPr/>
          <p:nvPr/>
        </p:nvSpPr>
        <p:spPr>
          <a:xfrm>
            <a:off x="6728737" y="4969952"/>
            <a:ext cx="5463264" cy="17952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Movement of electron from valence to conduction band results electron current and have negative charge</a:t>
            </a:r>
          </a:p>
        </p:txBody>
      </p:sp>
      <p:sp>
        <p:nvSpPr>
          <p:cNvPr id="10" name="Cloud 9"/>
          <p:cNvSpPr/>
          <p:nvPr/>
        </p:nvSpPr>
        <p:spPr>
          <a:xfrm>
            <a:off x="0" y="2982461"/>
            <a:ext cx="3443844" cy="1209711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Sharing of valence e called …bonding 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289"/>
            <a:ext cx="10515600" cy="6857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QUICK QUIZ (POLL)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20" y="1670950"/>
            <a:ext cx="114986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semiconductor has generally ……………… valence electrons.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Concept of Hole Current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43" y="1475695"/>
            <a:ext cx="7871486" cy="40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26" y="595723"/>
            <a:ext cx="11089712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Summarize Intrinsic Semiconductors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7" y="956603"/>
            <a:ext cx="12051323" cy="4501662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properties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pure semiconductor:</a:t>
            </a:r>
            <a:r>
              <a:rPr lang="en-US" dirty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Electrons and holes              solely created by thermal excitation.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Number of free electrons = number of holes.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Electron and hole currents                  both present in pure semiconductor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Conduction capability              small at room temperature</a:t>
            </a:r>
          </a:p>
        </p:txBody>
      </p:sp>
      <p:sp>
        <p:nvSpPr>
          <p:cNvPr id="3" name="Cloud 2"/>
          <p:cNvSpPr/>
          <p:nvPr/>
        </p:nvSpPr>
        <p:spPr>
          <a:xfrm>
            <a:off x="6724357" y="5104222"/>
            <a:ext cx="4796448" cy="16089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conductivity can be increased</a:t>
            </a:r>
            <a:r>
              <a:rPr lang="en-IN" altLang="en-US" b="1" dirty="0"/>
              <a:t>  </a:t>
            </a:r>
            <a:r>
              <a:rPr lang="en-US" b="1" dirty="0"/>
              <a:t>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27401" y="1984885"/>
            <a:ext cx="689315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5125833" y="3077308"/>
            <a:ext cx="689315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4282281" y="3545729"/>
            <a:ext cx="689315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29"/>
            <a:ext cx="10515600" cy="685753"/>
          </a:xfrm>
        </p:spPr>
        <p:txBody>
          <a:bodyPr>
            <a:normAutofit fontScale="90000"/>
          </a:bodyPr>
          <a:lstStyle/>
          <a:p>
            <a:pPr algn="ctr"/>
            <a:r>
              <a:rPr lang="en-IN" altLang="en-US" b="1" dirty="0"/>
              <a:t>QUICK QUIZ</a:t>
            </a:r>
            <a:r>
              <a:rPr lang="en-US" b="1" dirty="0"/>
              <a:t> (POLL)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448972"/>
            <a:ext cx="10573568" cy="53454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semiconductor is formed by __________ bonds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Covalent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Electrovalent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Co-ordinate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1182" y="2136339"/>
            <a:ext cx="1056483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At absolute zero temperature, a pure semiconductor has: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a) Some free electrons in the conduction band.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b) No free electrons in the conduction band.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c) Many free electrons in the conduction band.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d) Only holes in the conduction band.</a:t>
            </a:r>
          </a:p>
        </p:txBody>
      </p:sp>
    </p:spTree>
    <p:extLst>
      <p:ext uri="{BB962C8B-B14F-4D97-AF65-F5344CB8AC3E}">
        <p14:creationId xmlns:p14="http://schemas.microsoft.com/office/powerpoint/2010/main" val="167914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EB4FF9CF-03C1-7F42-0BC6-EAB5E989E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3DB7-ACB4-4472-AAD6-C31FDC0436EF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altLang="en-US" sz="1400" b="0" i="0" u="none" strike="noStrike" kern="1200" cap="none" spc="0" normalizeH="0" baseline="0" noProof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0A619223-4869-FDE6-6DD8-EA7A01CDC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1" y="1473200"/>
            <a:ext cx="1014788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Intrinsic semiconductors are those</a:t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   A. Which are made of semiconductor material in its purest form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   B. Which has zero energy gap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   C. Which have more electrons than holes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   D. Which are available locally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F5365-9FC9-D4E6-FF97-16A7ACD56654}"/>
              </a:ext>
            </a:extLst>
          </p:cNvPr>
          <p:cNvSpPr txBox="1">
            <a:spLocks/>
          </p:cNvSpPr>
          <p:nvPr/>
        </p:nvSpPr>
        <p:spPr>
          <a:xfrm>
            <a:off x="838200" y="587129"/>
            <a:ext cx="10515600" cy="6857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altLang="en-US" b="1"/>
              <a:t>QUICK QUIZ</a:t>
            </a:r>
            <a:r>
              <a:rPr lang="en-US" b="1"/>
              <a:t> (POLL)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479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2" y="920482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Extrinsic Semiconductor</a:t>
            </a:r>
          </a:p>
        </p:txBody>
      </p:sp>
      <p:sp>
        <p:nvSpPr>
          <p:cNvPr id="4" name="Content Placeholder 4"/>
          <p:cNvSpPr txBox="1"/>
          <p:nvPr/>
        </p:nvSpPr>
        <p:spPr>
          <a:xfrm>
            <a:off x="281354" y="1578939"/>
            <a:ext cx="11704319" cy="512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Impure semiconductor- </a:t>
            </a:r>
            <a:r>
              <a:rPr lang="en-US" dirty="0">
                <a:solidFill>
                  <a:srgbClr val="FF0000"/>
                </a:solidFill>
              </a:rPr>
              <a:t>formed by doping</a:t>
            </a:r>
            <a:r>
              <a:rPr lang="en-US" dirty="0"/>
              <a:t>  </a:t>
            </a:r>
          </a:p>
          <a:p>
            <a:pPr algn="just"/>
            <a:r>
              <a:rPr lang="en-US" dirty="0"/>
              <a:t>two types - depending upon type of </a:t>
            </a:r>
            <a:r>
              <a:rPr lang="en-US" dirty="0">
                <a:solidFill>
                  <a:srgbClr val="FF0000"/>
                </a:solidFill>
              </a:rPr>
              <a:t>impurity</a:t>
            </a:r>
            <a:r>
              <a:rPr lang="en-US" dirty="0"/>
              <a:t> added. </a:t>
            </a:r>
          </a:p>
          <a:p>
            <a:pPr marL="0" indent="0" algn="just">
              <a:buNone/>
            </a:pPr>
            <a:r>
              <a:rPr lang="en-US" dirty="0"/>
              <a:t>               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0165" y="3404382"/>
            <a:ext cx="11465169" cy="305268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Pentavalent Impurities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B0F0"/>
                </a:solidFill>
              </a:rPr>
              <a:t>             Bismuth, Antimony, Arsenic, Phosphorus</a:t>
            </a:r>
          </a:p>
          <a:p>
            <a:pPr algn="just"/>
            <a:r>
              <a:rPr lang="en-US" sz="2400" dirty="0"/>
              <a:t>Pentavalent atom is called as a </a:t>
            </a:r>
            <a:r>
              <a:rPr lang="en-US" sz="2400" dirty="0">
                <a:solidFill>
                  <a:srgbClr val="FF0000"/>
                </a:solidFill>
              </a:rPr>
              <a:t>donor</a:t>
            </a:r>
            <a:r>
              <a:rPr lang="en-US" sz="2400" dirty="0"/>
              <a:t> atom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2.   Trivalent Impurities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B0F0"/>
                </a:solidFill>
              </a:rPr>
              <a:t>              Gallium, Indium, Aluminum, Boron</a:t>
            </a:r>
          </a:p>
          <a:p>
            <a:pPr algn="just"/>
            <a:r>
              <a:rPr lang="en-US" sz="2400" dirty="0"/>
              <a:t>Trivalent atom is called as an </a:t>
            </a:r>
            <a:r>
              <a:rPr lang="en-US" sz="2400" dirty="0">
                <a:solidFill>
                  <a:srgbClr val="FF0000"/>
                </a:solidFill>
              </a:rPr>
              <a:t>acceptor </a:t>
            </a:r>
            <a:r>
              <a:rPr lang="en-US" sz="2400" dirty="0"/>
              <a:t>atom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1" y="1234440"/>
            <a:ext cx="3775718" cy="4174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38" y="1142207"/>
            <a:ext cx="4279724" cy="3436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5386" y="5050190"/>
            <a:ext cx="6812894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Adobe Garamond Pro Bold" panose="02020702060506020403" pitchFamily="18" charset="0"/>
              </a:rPr>
              <a:t>as the conduction takes place through electrons,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            electrons - majority carriers </a:t>
            </a:r>
            <a:endParaRPr lang="en-US" b="1" dirty="0">
              <a:latin typeface="Adobe Garamond Pro Bold" panose="02020702060506020403" pitchFamily="18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            holes - minority carriers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979267" y="-13814"/>
            <a:ext cx="10767695" cy="740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N-Type Extrinsic Semiconductors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2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5EAA3-70DC-4A2E-9CAC-1584975C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0" y="563025"/>
            <a:ext cx="10903634" cy="61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127" y="4972197"/>
            <a:ext cx="6707842" cy="1077218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dobe Garamond Pro Bold" panose="02020702060506020403" pitchFamily="18" charset="0"/>
              </a:rPr>
              <a:t>as the conduction takes place </a:t>
            </a:r>
            <a:r>
              <a:rPr lang="en-US" sz="16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through holes</a:t>
            </a:r>
            <a:r>
              <a:rPr lang="en-US" sz="1600" b="1" dirty="0">
                <a:latin typeface="Adobe Garamond Pro Bold" panose="02020702060506020403" pitchFamily="18" charset="0"/>
              </a:rPr>
              <a:t>,              holes are majority carriers </a:t>
            </a:r>
          </a:p>
          <a:p>
            <a:pPr algn="just"/>
            <a:r>
              <a:rPr lang="en-US" sz="1600" b="1" dirty="0">
                <a:latin typeface="Adobe Garamond Pro Bold" panose="02020702060506020403" pitchFamily="18" charset="0"/>
              </a:rPr>
              <a:t>         electrons are minority carriers.</a:t>
            </a:r>
          </a:p>
          <a:p>
            <a:pPr algn="just"/>
            <a:r>
              <a:rPr lang="en-US" sz="1600" b="1" dirty="0">
                <a:latin typeface="Adobe Garamond Pro Bold" panose="02020702060506020403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6" y="1128270"/>
            <a:ext cx="3504425" cy="381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60" y="1128270"/>
            <a:ext cx="3919590" cy="3485933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148080" y="-70086"/>
            <a:ext cx="10767695" cy="740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P-Type Extrinsic Semiconductors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21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745588" y="1420837"/>
            <a:ext cx="10888394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An n-type semiconductor is created by doping silicon with an element that has: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a) More electrons than silicon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Fewer electrons than silicon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No electrons at all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d) The same number of electrons as silicon</a:t>
            </a:r>
          </a:p>
        </p:txBody>
      </p:sp>
    </p:spTree>
    <p:extLst>
      <p:ext uri="{BB962C8B-B14F-4D97-AF65-F5344CB8AC3E}">
        <p14:creationId xmlns:p14="http://schemas.microsoft.com/office/powerpoint/2010/main" val="399086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>
            <a:extLst>
              <a:ext uri="{FF2B5EF4-FFF2-40B4-BE49-F238E27FC236}">
                <a16:creationId xmlns:a16="http://schemas.microsoft.com/office/drawing/2014/main" id="{5D58C9E8-C90F-7ABF-966F-9E144B25E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1BC3E-D586-4D78-89B7-2D00518004DC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B3D9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altLang="en-US" sz="1400" b="0" i="0" u="none" strike="noStrike" kern="1200" cap="none" spc="0" normalizeH="0" baseline="0" noProof="0">
              <a:ln>
                <a:noFill/>
              </a:ln>
              <a:solidFill>
                <a:srgbClr val="EB3D9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TextBox 3">
            <a:extLst>
              <a:ext uri="{FF2B5EF4-FFF2-40B4-BE49-F238E27FC236}">
                <a16:creationId xmlns:a16="http://schemas.microsoft.com/office/drawing/2014/main" id="{B8AE8B88-B411-B419-0DD1-593F71D6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" y="1351280"/>
            <a:ext cx="1055115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P-type semiconductor results when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A. A pentavalent impurity is added to an intrinsic semiconductor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B. A trivalent impurity is added to an intrinsic semiconductor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C. Either a pentavalent or trivalent impurity is added to an intrinsic semiconductor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 D. None of the above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352D0-B5F7-22AB-2607-D06E9CB3AD10}"/>
              </a:ext>
            </a:extLst>
          </p:cNvPr>
          <p:cNvSpPr txBox="1">
            <a:spLocks/>
          </p:cNvSpPr>
          <p:nvPr/>
        </p:nvSpPr>
        <p:spPr>
          <a:xfrm>
            <a:off x="838200" y="587129"/>
            <a:ext cx="10515600" cy="6857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altLang="en-US" b="1"/>
              <a:t>QUICK QUIZ</a:t>
            </a:r>
            <a:r>
              <a:rPr lang="en-US" b="1"/>
              <a:t> (POLL)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72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82C8-976F-152C-E8E0-191C35BD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548323"/>
            <a:ext cx="9144000" cy="889317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702D7-D4F2-DE43-5E71-C03B35992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39" y="1818640"/>
            <a:ext cx="11899705" cy="34004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Draw the energy band gap diagram for Insulator, Semiconductor and Conductor and explain the reason for different conductivity.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is the difference between Intrinsic and Extrinsic Semiconductor? Differentiate between N-type and P-type Semiconductor.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70C20-F446-F39E-B414-A0DAD6F6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9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1E549-8DAB-22A6-1A94-894AAD830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0" y="2627233"/>
            <a:ext cx="3404382" cy="2651086"/>
          </a:xfrm>
          <a:prstGeom prst="rect">
            <a:avLst/>
          </a:prstGeom>
        </p:spPr>
      </p:pic>
      <p:pic>
        <p:nvPicPr>
          <p:cNvPr id="1026" name="Picture 2" descr="Punctuation of Life: Question Mark | by Christal Luster | Med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2978" r="20213" b="6924"/>
          <a:stretch/>
        </p:blipFill>
        <p:spPr bwMode="auto">
          <a:xfrm>
            <a:off x="7005709" y="1690688"/>
            <a:ext cx="2841675" cy="41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1689"/>
            <a:ext cx="10515600" cy="699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Semiconductors (An Introduction)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" y="1142365"/>
            <a:ext cx="11396345" cy="5126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In terms of electrical properties, material can be categorized into three parts.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7" y="2405575"/>
            <a:ext cx="6110961" cy="386314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577998" y="2405575"/>
            <a:ext cx="4199890" cy="2977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Energy band gap?</a:t>
            </a:r>
          </a:p>
          <a:p>
            <a:pPr algn="ctr"/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Temperature Coefficient of resistance?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Conductor and Insulators.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Atomic Model</a:t>
            </a:r>
          </a:p>
        </p:txBody>
      </p:sp>
      <p:sp>
        <p:nvSpPr>
          <p:cNvPr id="20485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5C5AA8-A612-4A70-A1B5-5902B6B3E071}" type="slidenum">
              <a:rPr lang="sv-SE" altLang="en-US" smtClean="0">
                <a:solidFill>
                  <a:srgbClr val="EB3D9F"/>
                </a:solidFill>
                <a:latin typeface="Times" panose="02020603050405020304" pitchFamily="18" charset="0"/>
              </a:rPr>
              <a:t>4</a:t>
            </a:fld>
            <a:endParaRPr lang="sv-SE" altLang="en-US" sz="1400">
              <a:solidFill>
                <a:srgbClr val="EB3D9F"/>
              </a:solidFill>
              <a:latin typeface="Times" panose="02020603050405020304" pitchFamily="18" charset="0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552575"/>
            <a:ext cx="67246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Callout 1 16"/>
          <p:cNvSpPr/>
          <p:nvPr/>
        </p:nvSpPr>
        <p:spPr bwMode="auto">
          <a:xfrm>
            <a:off x="478302" y="1995805"/>
            <a:ext cx="2383643" cy="623570"/>
          </a:xfrm>
          <a:prstGeom prst="borderCallout1">
            <a:avLst>
              <a:gd name="adj1" fmla="val 97046"/>
              <a:gd name="adj2" fmla="val 97452"/>
              <a:gd name="adj3" fmla="val 231770"/>
              <a:gd name="adj4" fmla="val 16175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dirty="0"/>
              <a:t>the gap can be crossed</a:t>
            </a:r>
          </a:p>
          <a:p>
            <a:pPr algn="ctr">
              <a:defRPr/>
            </a:pPr>
            <a:r>
              <a:rPr lang="en-US" sz="1000" dirty="0"/>
              <a:t> only when breakdown</a:t>
            </a:r>
          </a:p>
          <a:p>
            <a:pPr algn="ctr">
              <a:defRPr/>
            </a:pPr>
            <a:r>
              <a:rPr lang="en-US" sz="1000" dirty="0"/>
              <a:t> conditions </a:t>
            </a:r>
            <a:r>
              <a:rPr lang="sv-SE" sz="1000" dirty="0"/>
              <a:t>occur</a:t>
            </a:r>
          </a:p>
          <a:p>
            <a:pPr algn="ctr">
              <a:defRPr/>
            </a:pPr>
            <a:endParaRPr lang="sv-SE" sz="800" dirty="0">
              <a:latin typeface="Times" panose="02020603050405020304" pitchFamily="18" charset="0"/>
            </a:endParaRPr>
          </a:p>
        </p:txBody>
      </p:sp>
      <p:sp>
        <p:nvSpPr>
          <p:cNvPr id="18" name="Line Callout 1 17"/>
          <p:cNvSpPr/>
          <p:nvPr/>
        </p:nvSpPr>
        <p:spPr bwMode="auto">
          <a:xfrm>
            <a:off x="5361305" y="2218055"/>
            <a:ext cx="1492250" cy="803275"/>
          </a:xfrm>
          <a:prstGeom prst="borderCallout1">
            <a:avLst>
              <a:gd name="adj1" fmla="val 98181"/>
              <a:gd name="adj2" fmla="val 62978"/>
              <a:gd name="adj3" fmla="val 231770"/>
              <a:gd name="adj4" fmla="val 4967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dirty="0"/>
              <a:t>the gap is smaller</a:t>
            </a:r>
          </a:p>
          <a:p>
            <a:pPr algn="ctr">
              <a:defRPr/>
            </a:pPr>
            <a:r>
              <a:rPr lang="en-US" sz="1000" dirty="0"/>
              <a:t> and can be crossed</a:t>
            </a:r>
          </a:p>
          <a:p>
            <a:pPr algn="ctr">
              <a:defRPr/>
            </a:pPr>
            <a:r>
              <a:rPr lang="en-US" sz="1000" dirty="0"/>
              <a:t> when a photon </a:t>
            </a:r>
          </a:p>
          <a:p>
            <a:pPr algn="ctr">
              <a:defRPr/>
            </a:pPr>
            <a:r>
              <a:rPr lang="en-US" sz="1000" dirty="0"/>
              <a:t>is absorbed</a:t>
            </a:r>
          </a:p>
        </p:txBody>
      </p:sp>
      <p:sp>
        <p:nvSpPr>
          <p:cNvPr id="19" name="Line Callout 1 18"/>
          <p:cNvSpPr/>
          <p:nvPr/>
        </p:nvSpPr>
        <p:spPr bwMode="auto">
          <a:xfrm>
            <a:off x="8413750" y="2446655"/>
            <a:ext cx="1892300" cy="622300"/>
          </a:xfrm>
          <a:prstGeom prst="borderCallout1">
            <a:avLst>
              <a:gd name="adj1" fmla="val 94285"/>
              <a:gd name="adj2" fmla="val -100"/>
              <a:gd name="adj3" fmla="val 325816"/>
              <a:gd name="adj4" fmla="val -41275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dirty="0"/>
              <a:t>the conduction band </a:t>
            </a:r>
          </a:p>
          <a:p>
            <a:pPr algn="ctr">
              <a:defRPr/>
            </a:pPr>
            <a:r>
              <a:rPr lang="en-US" sz="1000" dirty="0"/>
              <a:t>and valence band </a:t>
            </a:r>
          </a:p>
          <a:p>
            <a:pPr algn="ctr">
              <a:defRPr/>
            </a:pPr>
            <a:r>
              <a:rPr lang="en-US" sz="1000" dirty="0"/>
              <a:t>overlap, so there is no gap</a:t>
            </a:r>
            <a:endParaRPr lang="sv-SE" sz="80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Poll</a:t>
            </a:r>
            <a:endParaRPr lang="en-I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sz="2500" b="1" dirty="0"/>
              <a:t>What effect does temperature have on the conductivity of a semiconductor?</a:t>
            </a:r>
          </a:p>
          <a:p>
            <a:pPr marL="0" indent="0" algn="just">
              <a:buNone/>
              <a:defRPr/>
            </a:pPr>
            <a:endParaRPr lang="en-US" sz="2500" b="1" dirty="0"/>
          </a:p>
          <a:p>
            <a:pPr marL="0" indent="0" algn="just">
              <a:buNone/>
              <a:defRPr/>
            </a:pPr>
            <a:r>
              <a:rPr lang="en-US" sz="2500" dirty="0"/>
              <a:t>A) Conductivity decreases with an increase in temperature</a:t>
            </a:r>
            <a:br>
              <a:rPr lang="en-US" sz="2500" dirty="0"/>
            </a:br>
            <a:r>
              <a:rPr lang="en-US" sz="2500" dirty="0"/>
              <a:t>B) Conductivity remains constant with temperature changes</a:t>
            </a:r>
            <a:br>
              <a:rPr lang="en-US" sz="2500" dirty="0"/>
            </a:br>
            <a:r>
              <a:rPr lang="en-US" sz="2500" dirty="0"/>
              <a:t>C) Conductivity increases with an increase in temperature</a:t>
            </a:r>
            <a:br>
              <a:rPr lang="en-US" sz="2500" dirty="0"/>
            </a:br>
            <a:r>
              <a:rPr lang="en-US" sz="2500" dirty="0"/>
              <a:t>D) Conductivity initially increases and then decreases with temperature</a:t>
            </a:r>
          </a:p>
          <a:p>
            <a:pPr algn="just">
              <a:defRPr/>
            </a:pPr>
            <a:endParaRPr lang="en-IN" sz="25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PMingLiU" pitchFamily="18" charset="-120"/>
              </a:defRPr>
            </a:lvl9pPr>
          </a:lstStyle>
          <a:p>
            <a:fld id="{6E981E69-B590-4240-BA6A-E5AEFF273697}" type="slidenum">
              <a:rPr kumimoji="0" lang="en-US" altLang="zh-TW" smtClean="0">
                <a:solidFill>
                  <a:srgbClr val="045C75"/>
                </a:solidFill>
              </a:rPr>
              <a:pPr/>
              <a:t>5</a:t>
            </a:fld>
            <a:endParaRPr kumimoji="0" lang="en-US" altLang="zh-TW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93" y="1016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Semiconductors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0332" y="1155909"/>
            <a:ext cx="2672020" cy="40889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57" y="1862710"/>
            <a:ext cx="11868443" cy="3684588"/>
          </a:xfrm>
        </p:spPr>
        <p:txBody>
          <a:bodyPr>
            <a:normAutofit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Small size, so circuits involving devices are very compact.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No heating is required- set into operation after the circuit is switched on.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occupy less space on any PCB board.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require low voltage operation.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Low power consumption.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93" y="10160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Semiconductors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7623" y="910912"/>
            <a:ext cx="3162145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7623" y="2067951"/>
            <a:ext cx="11465171" cy="3977015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Conductivity changes with variations in the temperature.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Extra components required for stabilization.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Easily damaged (by exceeding power limit).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2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6240"/>
            <a:ext cx="10515600" cy="699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Types of Semiconductors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36" y="1111662"/>
            <a:ext cx="7719377" cy="52620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Silicon and Germanium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07" y="2862831"/>
            <a:ext cx="3924085" cy="33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3" y="2220686"/>
            <a:ext cx="4572000" cy="323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/>
          <p:cNvSpPr/>
          <p:nvPr/>
        </p:nvSpPr>
        <p:spPr>
          <a:xfrm>
            <a:off x="7734943" y="562708"/>
            <a:ext cx="4169553" cy="20398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/>
              <a:t>3.At absolute zero temperature intrinsic semiconductor behaves as insulator.</a:t>
            </a:r>
          </a:p>
        </p:txBody>
      </p:sp>
      <p:sp>
        <p:nvSpPr>
          <p:cNvPr id="3" name="Cloud 2"/>
          <p:cNvSpPr/>
          <p:nvPr/>
        </p:nvSpPr>
        <p:spPr>
          <a:xfrm>
            <a:off x="2391509" y="5205047"/>
            <a:ext cx="4043008" cy="15846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 No energy (all freeze or colder temperature ) </a:t>
            </a:r>
          </a:p>
        </p:txBody>
      </p:sp>
      <p:sp>
        <p:nvSpPr>
          <p:cNvPr id="4" name="Cloud 3"/>
          <p:cNvSpPr/>
          <p:nvPr/>
        </p:nvSpPr>
        <p:spPr>
          <a:xfrm>
            <a:off x="2501873" y="1214845"/>
            <a:ext cx="3569397" cy="13876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2.No movement from Valence band to conduction band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49640" y="6177280"/>
            <a:ext cx="932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/>
              <a:t>2,8,18,4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754</Words>
  <Application>Microsoft Office PowerPoint</Application>
  <PresentationFormat>Widescreen</PresentationFormat>
  <Paragraphs>129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Adobe Garamond Pro Bold</vt:lpstr>
      <vt:lpstr>Aptos</vt:lpstr>
      <vt:lpstr>Aptos Display</vt:lpstr>
      <vt:lpstr>Arial</vt:lpstr>
      <vt:lpstr>Calibri</vt:lpstr>
      <vt:lpstr>Times</vt:lpstr>
      <vt:lpstr>1_Office Theme</vt:lpstr>
      <vt:lpstr>PowerPoint Presentation</vt:lpstr>
      <vt:lpstr>PowerPoint Presentation</vt:lpstr>
      <vt:lpstr>Semiconductors (An Introduction)</vt:lpstr>
      <vt:lpstr>Conductor and Insulators. Atomic Model</vt:lpstr>
      <vt:lpstr>Poll</vt:lpstr>
      <vt:lpstr>Semiconductors</vt:lpstr>
      <vt:lpstr>Semiconductors</vt:lpstr>
      <vt:lpstr>Types of Semiconductors</vt:lpstr>
      <vt:lpstr>Silicon and Germanium</vt:lpstr>
      <vt:lpstr>Advantages Si over Ge</vt:lpstr>
      <vt:lpstr>PowerPoint Presentation</vt:lpstr>
      <vt:lpstr>QUICK QUIZ (POLL)</vt:lpstr>
      <vt:lpstr>Concept of Hole Current</vt:lpstr>
      <vt:lpstr>Summarize Intrinsic Semiconductors</vt:lpstr>
      <vt:lpstr>QUICK QUIZ (POLL)</vt:lpstr>
      <vt:lpstr>POLL</vt:lpstr>
      <vt:lpstr>PowerPoint Presentation</vt:lpstr>
      <vt:lpstr>Extrinsic Semiconductor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shanky saxena</dc:creator>
  <cp:lastModifiedBy>Manoj Kumar Yadav</cp:lastModifiedBy>
  <cp:revision>52</cp:revision>
  <dcterms:created xsi:type="dcterms:W3CDTF">2025-01-10T07:25:55Z</dcterms:created>
  <dcterms:modified xsi:type="dcterms:W3CDTF">2025-07-16T09:54:55Z</dcterms:modified>
</cp:coreProperties>
</file>