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ta Chander" initials="SC" lastIdx="1" clrIdx="0">
    <p:extLst>
      <p:ext uri="{19B8F6BF-5375-455C-9EA6-DF929625EA0E}">
        <p15:presenceInfo xmlns:p15="http://schemas.microsoft.com/office/powerpoint/2012/main" userId="f6494cc9e0c30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36753-5D46-4B89-9B79-C21FCC9B8BE4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D543-8661-4E7D-9452-8F20CBB59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20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72" y="1951234"/>
            <a:ext cx="8447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Unit-4 : Combinational Circuit</a:t>
            </a:r>
          </a:p>
          <a:p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Decode-Encoder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480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3B7B687-B299-480D-80FA-E9765BD9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36" y="317648"/>
            <a:ext cx="11794150" cy="17132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combinational circuit that has 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input lines and maximum of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output lines.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of these outputs will be active High based on the combination of inputs present, when the decoder is enabled.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outputs of the decoder are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 terms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‘n’ input variables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when it is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Decoder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2:4, 3:8, 4:16….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822720-FA17-4DD7-8FD6-D2C1F421BD13}"/>
              </a:ext>
            </a:extLst>
          </p:cNvPr>
          <p:cNvGraphicFramePr>
            <a:graphicFrameLocks noGrp="1"/>
          </p:cNvGraphicFramePr>
          <p:nvPr/>
        </p:nvGraphicFramePr>
        <p:xfrm>
          <a:off x="357809" y="4068418"/>
          <a:ext cx="4913244" cy="2297595"/>
        </p:xfrm>
        <a:graphic>
          <a:graphicData uri="http://schemas.openxmlformats.org/drawingml/2006/table">
            <a:tbl>
              <a:tblPr/>
              <a:tblGrid>
                <a:gridCol w="818874">
                  <a:extLst>
                    <a:ext uri="{9D8B030D-6E8A-4147-A177-3AD203B41FA5}">
                      <a16:colId xmlns:a16="http://schemas.microsoft.com/office/drawing/2014/main" val="1399606627"/>
                    </a:ext>
                  </a:extLst>
                </a:gridCol>
                <a:gridCol w="818874">
                  <a:extLst>
                    <a:ext uri="{9D8B030D-6E8A-4147-A177-3AD203B41FA5}">
                      <a16:colId xmlns:a16="http://schemas.microsoft.com/office/drawing/2014/main" val="1856196238"/>
                    </a:ext>
                  </a:extLst>
                </a:gridCol>
                <a:gridCol w="818874">
                  <a:extLst>
                    <a:ext uri="{9D8B030D-6E8A-4147-A177-3AD203B41FA5}">
                      <a16:colId xmlns:a16="http://schemas.microsoft.com/office/drawing/2014/main" val="2007366229"/>
                    </a:ext>
                  </a:extLst>
                </a:gridCol>
                <a:gridCol w="818874">
                  <a:extLst>
                    <a:ext uri="{9D8B030D-6E8A-4147-A177-3AD203B41FA5}">
                      <a16:colId xmlns:a16="http://schemas.microsoft.com/office/drawing/2014/main" val="572287802"/>
                    </a:ext>
                  </a:extLst>
                </a:gridCol>
                <a:gridCol w="818874">
                  <a:extLst>
                    <a:ext uri="{9D8B030D-6E8A-4147-A177-3AD203B41FA5}">
                      <a16:colId xmlns:a16="http://schemas.microsoft.com/office/drawing/2014/main" val="1514913802"/>
                    </a:ext>
                  </a:extLst>
                </a:gridCol>
                <a:gridCol w="818874">
                  <a:extLst>
                    <a:ext uri="{9D8B030D-6E8A-4147-A177-3AD203B41FA5}">
                      <a16:colId xmlns:a16="http://schemas.microsoft.com/office/drawing/2014/main" val="2501831750"/>
                    </a:ext>
                  </a:extLst>
                </a:gridCol>
              </a:tblGrid>
              <a:tr h="459519"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A</a:t>
                      </a:r>
                      <a:r>
                        <a:rPr lang="en-US" b="1" baseline="-250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A</a:t>
                      </a:r>
                      <a:r>
                        <a:rPr lang="en-US" b="1" baseline="-25000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Y</a:t>
                      </a:r>
                      <a:r>
                        <a:rPr lang="en-US" b="1" baseline="-25000" dirty="0">
                          <a:effectLst/>
                        </a:rPr>
                        <a:t>3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Y</a:t>
                      </a:r>
                      <a:r>
                        <a:rPr lang="en-US" b="1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Y</a:t>
                      </a:r>
                      <a:r>
                        <a:rPr lang="en-US" b="1" baseline="-25000" dirty="0">
                          <a:effectLst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Y</a:t>
                      </a:r>
                      <a:r>
                        <a:rPr lang="en-US" b="1" baseline="-25000" dirty="0">
                          <a:effectLst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114865"/>
                  </a:ext>
                </a:extLst>
              </a:tr>
              <a:tr h="459519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18626"/>
                  </a:ext>
                </a:extLst>
              </a:tr>
              <a:tr h="459519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5630"/>
                  </a:ext>
                </a:extLst>
              </a:tr>
              <a:tr h="459519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314259"/>
                  </a:ext>
                </a:extLst>
              </a:tr>
              <a:tr h="459519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2429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1F9873A-10AE-4792-A914-E1E79A40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166" y="2320094"/>
            <a:ext cx="876300" cy="160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873A96-57C9-4423-8F2C-24E19F7B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5" y="2043591"/>
            <a:ext cx="29241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0EF19-FFD6-4AAF-9D19-5C60308CF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11" y="2858169"/>
            <a:ext cx="4400550" cy="3228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3305" y="-113022"/>
            <a:ext cx="1793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Decoder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8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one of the following represents the decoder ?</a:t>
            </a:r>
          </a:p>
          <a:p>
            <a:pPr marL="514350" indent="-514350">
              <a:buAutoNum type="alphaLcParenBoth"/>
            </a:pPr>
            <a:r>
              <a:rPr lang="en-US" dirty="0"/>
              <a:t> 4:1</a:t>
            </a:r>
          </a:p>
          <a:p>
            <a:pPr marL="514350" indent="-514350">
              <a:buAutoNum type="alphaLcParenBoth"/>
            </a:pPr>
            <a:r>
              <a:rPr lang="en-US" dirty="0"/>
              <a:t> 1:4</a:t>
            </a:r>
          </a:p>
          <a:p>
            <a:pPr marL="514350" indent="-514350">
              <a:buAutoNum type="alphaLcParenBoth"/>
            </a:pPr>
            <a:r>
              <a:rPr lang="en-US" dirty="0"/>
              <a:t> 3:8</a:t>
            </a:r>
          </a:p>
          <a:p>
            <a:pPr marL="514350" indent="-514350">
              <a:buAutoNum type="alphaLcParenBoth"/>
            </a:pPr>
            <a:r>
              <a:rPr lang="en-US" dirty="0"/>
              <a:t> 8:3</a:t>
            </a:r>
          </a:p>
        </p:txBody>
      </p:sp>
    </p:spTree>
    <p:extLst>
      <p:ext uri="{BB962C8B-B14F-4D97-AF65-F5344CB8AC3E}">
        <p14:creationId xmlns:p14="http://schemas.microsoft.com/office/powerpoint/2010/main" val="4339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inputs and outputs for four variable function in a decoder.</a:t>
            </a:r>
          </a:p>
          <a:p>
            <a:pPr marL="514350" indent="-514350">
              <a:buAutoNum type="alphaLcParenBoth"/>
            </a:pPr>
            <a:r>
              <a:rPr lang="en-US" dirty="0"/>
              <a:t>4,1</a:t>
            </a:r>
          </a:p>
          <a:p>
            <a:pPr marL="514350" indent="-514350">
              <a:buAutoNum type="alphaLcParenBoth"/>
            </a:pPr>
            <a:r>
              <a:rPr lang="en-US" dirty="0"/>
              <a:t> 4,16</a:t>
            </a:r>
          </a:p>
          <a:p>
            <a:pPr marL="514350" indent="-514350">
              <a:buAutoNum type="alphaLcParenBoth"/>
            </a:pPr>
            <a:r>
              <a:rPr lang="en-US" dirty="0"/>
              <a:t> 3,8</a:t>
            </a:r>
          </a:p>
          <a:p>
            <a:pPr marL="514350" indent="-514350">
              <a:buAutoNum type="alphaLcParenBoth"/>
            </a:pPr>
            <a:r>
              <a:rPr lang="en-US" dirty="0"/>
              <a:t> 16, 1</a:t>
            </a:r>
          </a:p>
        </p:txBody>
      </p:sp>
    </p:spTree>
    <p:extLst>
      <p:ext uri="{BB962C8B-B14F-4D97-AF65-F5344CB8AC3E}">
        <p14:creationId xmlns:p14="http://schemas.microsoft.com/office/powerpoint/2010/main" val="1839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0ECB1E-0C0E-49B9-8601-A00EFC6232C1}"/>
              </a:ext>
            </a:extLst>
          </p:cNvPr>
          <p:cNvSpPr/>
          <p:nvPr/>
        </p:nvSpPr>
        <p:spPr>
          <a:xfrm>
            <a:off x="176551" y="1022550"/>
            <a:ext cx="482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neva"/>
              </a:rPr>
              <a:t> </a:t>
            </a:r>
            <a:r>
              <a:rPr lang="en-US" dirty="0">
                <a:solidFill>
                  <a:srgbClr val="FF0000"/>
                </a:solidFill>
                <a:latin typeface="Geneva"/>
              </a:rPr>
              <a:t>S = A’B’C + A’BC’ + AB’C’ + ABC = </a:t>
            </a:r>
            <a:r>
              <a:rPr lang="el-GR" dirty="0">
                <a:solidFill>
                  <a:srgbClr val="FF0000"/>
                </a:solidFill>
                <a:latin typeface="Geneva"/>
              </a:rPr>
              <a:t>Σ(1,2,4,7)</a:t>
            </a:r>
            <a:endParaRPr lang="en-US" dirty="0">
              <a:solidFill>
                <a:srgbClr val="FF0000"/>
              </a:solidFill>
              <a:latin typeface="Geneva"/>
            </a:endParaRPr>
          </a:p>
          <a:p>
            <a:r>
              <a:rPr lang="en-US" dirty="0">
                <a:solidFill>
                  <a:srgbClr val="FF0000"/>
                </a:solidFill>
                <a:latin typeface="Geneva"/>
              </a:rPr>
              <a:t>CY = </a:t>
            </a:r>
            <a:r>
              <a:rPr lang="en-US" dirty="0">
                <a:solidFill>
                  <a:srgbClr val="FF0000"/>
                </a:solidFill>
              </a:rPr>
              <a:t>A’BC +AB’C +ABC’+ABC= </a:t>
            </a:r>
            <a:r>
              <a:rPr lang="el-GR" dirty="0">
                <a:solidFill>
                  <a:srgbClr val="FF0000"/>
                </a:solidFill>
              </a:rPr>
              <a:t>Σ (3, 5, 6, 7)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D794C3B-F41B-44CA-AE85-770E6F1F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1" y="2181912"/>
            <a:ext cx="4612245" cy="39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F82D63-6211-4D8E-9188-7A31CF0E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4" y="382141"/>
            <a:ext cx="5308979" cy="509518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Adder using 3:8 Decoder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4A9EF1-1ACB-4A09-94CF-93FB81824274}"/>
              </a:ext>
            </a:extLst>
          </p:cNvPr>
          <p:cNvSpPr txBox="1">
            <a:spLocks/>
          </p:cNvSpPr>
          <p:nvPr/>
        </p:nvSpPr>
        <p:spPr>
          <a:xfrm>
            <a:off x="6261946" y="450378"/>
            <a:ext cx="5804452" cy="50951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Subtractor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3:8 Decoder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BE8D5-4DB4-4437-8471-73A693AC3A81}"/>
              </a:ext>
            </a:extLst>
          </p:cNvPr>
          <p:cNvSpPr/>
          <p:nvPr/>
        </p:nvSpPr>
        <p:spPr>
          <a:xfrm>
            <a:off x="6096000" y="1203498"/>
            <a:ext cx="623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neva"/>
              </a:rPr>
              <a:t>Difference (D) = A’B’C + A’BC’ + AB’C’ + ABC = </a:t>
            </a:r>
            <a:r>
              <a:rPr lang="el-GR" dirty="0">
                <a:solidFill>
                  <a:srgbClr val="FF0000"/>
                </a:solidFill>
                <a:latin typeface="Geneva"/>
              </a:rPr>
              <a:t>Σ(1,2,4,7)</a:t>
            </a:r>
            <a:endParaRPr lang="en-US" dirty="0">
              <a:solidFill>
                <a:srgbClr val="FF0000"/>
              </a:solidFill>
              <a:latin typeface="Geneva"/>
            </a:endParaRPr>
          </a:p>
          <a:p>
            <a:r>
              <a:rPr lang="en-US" dirty="0">
                <a:solidFill>
                  <a:srgbClr val="FF0000"/>
                </a:solidFill>
                <a:latin typeface="Geneva"/>
              </a:rPr>
              <a:t>Borrow(Bout) = </a:t>
            </a:r>
            <a:r>
              <a:rPr lang="en-US" dirty="0">
                <a:solidFill>
                  <a:srgbClr val="FF0000"/>
                </a:solidFill>
              </a:rPr>
              <a:t>A’B’C +A’BC’ +A’BC+ABC=  </a:t>
            </a:r>
            <a:r>
              <a:rPr lang="el-GR" dirty="0">
                <a:solidFill>
                  <a:srgbClr val="FF0000"/>
                </a:solidFill>
              </a:rPr>
              <a:t>Σ 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l-GR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l-GR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l-GR" dirty="0">
                <a:solidFill>
                  <a:srgbClr val="FF0000"/>
                </a:solidFill>
              </a:rPr>
              <a:t>, 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E3AB5-1677-4182-A02D-56229313F111}"/>
              </a:ext>
            </a:extLst>
          </p:cNvPr>
          <p:cNvSpPr txBox="1"/>
          <p:nvPr/>
        </p:nvSpPr>
        <p:spPr>
          <a:xfrm>
            <a:off x="4640357" y="4784034"/>
            <a:ext cx="358475" cy="37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098" name="Picture 2" descr="Full Subtractor | Slay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24" y="2035534"/>
            <a:ext cx="4804156" cy="42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365125"/>
            <a:ext cx="11088757" cy="6685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Implement 4:16 decoder using 3:8 decoder.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qph.cf2.quoracdn.net/main-qimg-125d2d5a1a7802770407bc732c70b258-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23" y="1505157"/>
            <a:ext cx="5277816" cy="4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3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2C4E7-BDC4-447D-8CD8-BFF2087D8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91787"/>
              </p:ext>
            </p:extLst>
          </p:nvPr>
        </p:nvGraphicFramePr>
        <p:xfrm>
          <a:off x="1179564" y="1021342"/>
          <a:ext cx="3828839" cy="549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6">
                  <a:extLst>
                    <a:ext uri="{9D8B030D-6E8A-4147-A177-3AD203B41FA5}">
                      <a16:colId xmlns:a16="http://schemas.microsoft.com/office/drawing/2014/main" val="981887536"/>
                    </a:ext>
                  </a:extLst>
                </a:gridCol>
                <a:gridCol w="611409">
                  <a:extLst>
                    <a:ext uri="{9D8B030D-6E8A-4147-A177-3AD203B41FA5}">
                      <a16:colId xmlns:a16="http://schemas.microsoft.com/office/drawing/2014/main" val="1026614847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1709471702"/>
                    </a:ext>
                  </a:extLst>
                </a:gridCol>
                <a:gridCol w="752504">
                  <a:extLst>
                    <a:ext uri="{9D8B030D-6E8A-4147-A177-3AD203B41FA5}">
                      <a16:colId xmlns:a16="http://schemas.microsoft.com/office/drawing/2014/main" val="2739312083"/>
                    </a:ext>
                  </a:extLst>
                </a:gridCol>
                <a:gridCol w="1444932">
                  <a:extLst>
                    <a:ext uri="{9D8B030D-6E8A-4147-A177-3AD203B41FA5}">
                      <a16:colId xmlns:a16="http://schemas.microsoft.com/office/drawing/2014/main" val="3826782693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lang="en-US" sz="1200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585871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512373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45589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46605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88310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02784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469940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96233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839978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13149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31495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5049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30144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25522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61969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07855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841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ABDAA01-2BA2-4A13-9808-2D80BA54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9871"/>
            <a:ext cx="5476875" cy="5088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49064"/>
            <a:ext cx="10515600" cy="1722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Implement 4:16 decoder using 2:4 decoder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874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4211" y="524307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00" r="5312"/>
          <a:stretch/>
        </p:blipFill>
        <p:spPr>
          <a:xfrm>
            <a:off x="341980" y="3363955"/>
            <a:ext cx="6035214" cy="2969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182" y="3838143"/>
            <a:ext cx="4625009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097" y="1179586"/>
            <a:ext cx="10151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operation of a Decoder.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maximum of 2^n input lines and 'n' output 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encodes the information from 2^n inputs into an n-bit code.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produce a binary code equivalent to the input, which is active High.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991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11825</TotalTime>
  <Words>398</Words>
  <Application>Microsoft Office PowerPoint</Application>
  <PresentationFormat>Widescreen</PresentationFormat>
  <Paragraphs>148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Geneva</vt:lpstr>
      <vt:lpstr>Times New Roman</vt:lpstr>
      <vt:lpstr>1_Office Theme</vt:lpstr>
      <vt:lpstr>PowerPoint Presentation</vt:lpstr>
      <vt:lpstr>PowerPoint Presentation</vt:lpstr>
      <vt:lpstr>MCQ</vt:lpstr>
      <vt:lpstr>MCQ</vt:lpstr>
      <vt:lpstr>Full Adder using 3:8 Decoder</vt:lpstr>
      <vt:lpstr>Q. Implement 4:16 decoder using 3:8 decoder.</vt:lpstr>
      <vt:lpstr>Q. Implement 4:16 decoder using 2:4 decoder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kumud.2804@outlook.com</cp:lastModifiedBy>
  <cp:revision>71</cp:revision>
  <dcterms:created xsi:type="dcterms:W3CDTF">2024-12-19T08:47:23Z</dcterms:created>
  <dcterms:modified xsi:type="dcterms:W3CDTF">2025-07-17T07:00:44Z</dcterms:modified>
</cp:coreProperties>
</file>