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58" r:id="rId4"/>
    <p:sldId id="27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weta Chander" initials="SC" lastIdx="1" clrIdx="0">
    <p:extLst>
      <p:ext uri="{19B8F6BF-5375-455C-9EA6-DF929625EA0E}">
        <p15:presenceInfo xmlns:p15="http://schemas.microsoft.com/office/powerpoint/2012/main" userId="f6494cc9e0c3094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4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2B7043-1175-4FC8-A633-A4CA8B6A3777}" type="datetimeFigureOut">
              <a:rPr lang="en-IN" smtClean="0"/>
              <a:t>17-07-2025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211438-0157-4ABD-9795-B6AD31550EC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04927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3454A-B50B-99CF-5F2C-9914471B25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E906C5-4742-264F-78E1-18B014E036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A54A67-BCE4-0B38-9F85-498463408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39EC9-C142-46A2-9EE7-6BAF7D5DF338}" type="datetimeFigureOut">
              <a:rPr lang="en-IN" smtClean="0"/>
              <a:t>17-07-2025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E1F8AC-443C-1ECA-AB44-6EBF6FD03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ADF0F3-AEC5-C9B9-7171-1B6A033D0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F464-475C-44AD-B39D-86A1D68B52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74846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83F6F-8F6C-7195-27A7-50671BA45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FE7027-CB64-2D79-C450-A50A1A1A5B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A3577A-646B-877F-ACC8-447532FEA7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ABA6D9-4ADB-E95F-6717-B7292C01F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39EC9-C142-46A2-9EE7-6BAF7D5DF338}" type="datetimeFigureOut">
              <a:rPr lang="en-IN" smtClean="0"/>
              <a:t>17-07-2025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60814B-405F-B37D-4F5F-B70E8488D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D74CF4-2834-8D90-41B2-3FFB1D4BB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F464-475C-44AD-B39D-86A1D68B52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02249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C2A8B3-3C5F-769E-BE44-7FCB772A83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DCE24B-7910-B2E8-C9C8-E2F93AFB81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0D1D4F-E585-8CF2-AC0F-F3EA4F0C4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39EC9-C142-46A2-9EE7-6BAF7D5DF338}" type="datetimeFigureOut">
              <a:rPr lang="en-IN" smtClean="0"/>
              <a:t>17-07-2025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1C96A0-30C4-BF0C-B817-DF0BA33BB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C19994-D6D6-8277-D64E-72F4CB96C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F464-475C-44AD-B39D-86A1D68B52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499372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" y="6778868"/>
            <a:ext cx="12191997" cy="79131"/>
          </a:xfrm>
          <a:prstGeom prst="rect">
            <a:avLst/>
          </a:prstGeom>
          <a:solidFill>
            <a:srgbClr val="ED771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E43606C-9B53-79F1-02DD-16BC50BEB5CE}"/>
              </a:ext>
            </a:extLst>
          </p:cNvPr>
          <p:cNvSpPr/>
          <p:nvPr userDrawn="1"/>
        </p:nvSpPr>
        <p:spPr>
          <a:xfrm>
            <a:off x="2078655" y="431018"/>
            <a:ext cx="8107244" cy="46502"/>
          </a:xfrm>
          <a:prstGeom prst="rect">
            <a:avLst/>
          </a:prstGeom>
          <a:solidFill>
            <a:srgbClr val="F47D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07FF37-7309-52C1-8095-3F729737C2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55072" y="178307"/>
            <a:ext cx="1547520" cy="4186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148388E-C341-A5AF-55B7-4442EC1A9BD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8281" y="178308"/>
            <a:ext cx="1581202" cy="505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6315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Titl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79D0555-EBDC-B53A-212D-A5921795FEC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80543"/>
          </a:xfrm>
          <a:custGeom>
            <a:avLst/>
            <a:gdLst>
              <a:gd name="connsiteX0" fmla="*/ 6309360 w 12192000"/>
              <a:gd name="connsiteY0" fmla="*/ 3951843 h 6880543"/>
              <a:gd name="connsiteX1" fmla="*/ 6309360 w 12192000"/>
              <a:gd name="connsiteY1" fmla="*/ 4052427 h 6880543"/>
              <a:gd name="connsiteX2" fmla="*/ 8442960 w 12192000"/>
              <a:gd name="connsiteY2" fmla="*/ 4052427 h 6880543"/>
              <a:gd name="connsiteX3" fmla="*/ 8442960 w 12192000"/>
              <a:gd name="connsiteY3" fmla="*/ 3951843 h 6880543"/>
              <a:gd name="connsiteX4" fmla="*/ 0 w 12192000"/>
              <a:gd name="connsiteY4" fmla="*/ 0 h 6880543"/>
              <a:gd name="connsiteX5" fmla="*/ 12192000 w 12192000"/>
              <a:gd name="connsiteY5" fmla="*/ 0 h 6880543"/>
              <a:gd name="connsiteX6" fmla="*/ 12192000 w 12192000"/>
              <a:gd name="connsiteY6" fmla="*/ 6880543 h 6880543"/>
              <a:gd name="connsiteX7" fmla="*/ 0 w 12192000"/>
              <a:gd name="connsiteY7" fmla="*/ 6880543 h 6880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80543">
                <a:moveTo>
                  <a:pt x="6309360" y="3951843"/>
                </a:moveTo>
                <a:lnTo>
                  <a:pt x="6309360" y="4052427"/>
                </a:lnTo>
                <a:lnTo>
                  <a:pt x="8442960" y="4052427"/>
                </a:lnTo>
                <a:lnTo>
                  <a:pt x="8442960" y="3951843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80543"/>
                </a:lnTo>
                <a:lnTo>
                  <a:pt x="0" y="6880543"/>
                </a:lnTo>
                <a:close/>
              </a:path>
            </a:pathLst>
          </a:custGeom>
        </p:spPr>
        <p:txBody>
          <a:bodyPr wrap="square" tIns="182880"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8D492973-78E3-D34E-835E-CF2D451701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9359" y="444933"/>
            <a:ext cx="5477479" cy="329184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60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6BA398-1ED2-1FCA-63B9-8915A8C7A5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09360" y="3951843"/>
            <a:ext cx="2133600" cy="10058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8914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104">
          <p15:clr>
            <a:srgbClr val="FBAE40"/>
          </p15:clr>
        </p15:guide>
        <p15:guide id="3" pos="4344">
          <p15:clr>
            <a:srgbClr val="FBAE40"/>
          </p15:clr>
        </p15:guide>
        <p15:guide id="4" pos="4560">
          <p15:clr>
            <a:srgbClr val="FBAE40"/>
          </p15:clr>
        </p15:guide>
        <p15:guide id="8" orient="horz" pos="184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A43DA-CBC5-58B5-65B8-9D38B353F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B5CF5-59AF-DD83-C89A-DF31B5195C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84E04A-0F9D-BFA3-1170-4193E83A9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39EC9-C142-46A2-9EE7-6BAF7D5DF338}" type="datetimeFigureOut">
              <a:rPr lang="en-IN" smtClean="0"/>
              <a:t>17-07-2025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E989B7-C73D-98DA-3AF0-70E1DF6AB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C4C7C3-2C9F-8A2C-CC92-9224B93D4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F464-475C-44AD-B39D-86A1D68B52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2453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F116C-C79E-55DD-9F00-FFDBCF607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4E630C-B948-FAC9-6274-CA2DCE44C2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03E107-FDF9-7A65-56F5-E97F0661F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39EC9-C142-46A2-9EE7-6BAF7D5DF338}" type="datetimeFigureOut">
              <a:rPr lang="en-IN" smtClean="0"/>
              <a:t>17-07-2025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65382A-4979-C9DC-A38D-71EEC2F21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54B501-66BB-E071-2D45-786A5032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F464-475C-44AD-B39D-86A1D68B52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50733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5DFD8-0D14-BAF4-B9E1-9E8435A7E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64BAE9-DB1F-171F-6D48-3F467841FF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8CAD39-A292-B30E-5E61-53E6C13EC3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CF5A39-F187-8FE8-5DEB-F71006593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39EC9-C142-46A2-9EE7-6BAF7D5DF338}" type="datetimeFigureOut">
              <a:rPr lang="en-IN" smtClean="0"/>
              <a:t>17-07-2025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E0DC70-1010-1A04-FE7B-7DB3E6713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E68834-3EFD-4C90-DC78-7AB1AA3B0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F464-475C-44AD-B39D-86A1D68B52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82013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73B6E-AAAA-C190-F84C-C7A9E54BF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9E850B-3436-7B73-9CAF-6857749DD1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440929-494D-74D0-7921-2D938A372A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3974FE-72C9-137E-0265-73F50D8D7A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C57EA2-CA11-4B56-861E-239081BE50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3161D1-E209-E17B-7F43-1EA7214E3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39EC9-C142-46A2-9EE7-6BAF7D5DF338}" type="datetimeFigureOut">
              <a:rPr lang="en-IN" smtClean="0"/>
              <a:t>17-07-2025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3D1B75-14EF-E88A-5B4F-ECF203D09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9406F7-C76D-E3CE-11A0-2DF7C798A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F464-475C-44AD-B39D-86A1D68B52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82817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C6511-9AF4-26A2-B0E0-2904E16E7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C37283-2B3B-38B3-2541-367195BBA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39EC9-C142-46A2-9EE7-6BAF7D5DF338}" type="datetimeFigureOut">
              <a:rPr lang="en-IN" smtClean="0"/>
              <a:t>17-07-2025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1109F2-D873-FF79-0EAD-7BB606B35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1DAC8C-10EC-B45D-546A-403F5F417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F464-475C-44AD-B39D-86A1D68B52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82505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D1B28-282D-9541-5396-99E0DEE59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9FACF6-3696-BA79-A674-7B2FB7D6CC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8AE520-B0BD-9957-B156-89F4DEFC7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39EC9-C142-46A2-9EE7-6BAF7D5DF338}" type="datetimeFigureOut">
              <a:rPr lang="en-IN" smtClean="0"/>
              <a:t>17-07-2025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8C5B5D-0A2A-D9E7-19E8-E963CF0D8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985D3D-8D58-9A45-B29D-22587F406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F464-475C-44AD-B39D-86A1D68B52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63551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B756CC-275B-5F05-BC12-BB1376D40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39EC9-C142-46A2-9EE7-6BAF7D5DF338}" type="datetimeFigureOut">
              <a:rPr lang="en-IN" smtClean="0"/>
              <a:t>17-07-2025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4A5A5C-6A14-6463-9263-E1C97FDEB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28AB0B-4F9E-B3E8-F5BE-48D1A7FC0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F464-475C-44AD-B39D-86A1D68B52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13060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9790F-A78E-F728-A554-7D4A7AF1C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6C0024-81A1-24AC-3552-CA9CEA7E4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68CF34-E943-6E55-F9DC-69271DB3A4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3B6FBF-46A8-C3B9-7C32-FF6F9D37E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39EC9-C142-46A2-9EE7-6BAF7D5DF338}" type="datetimeFigureOut">
              <a:rPr lang="en-IN" smtClean="0"/>
              <a:t>17-07-2025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84E712-4476-5F97-67B0-BBB596A0C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0A3B25-9720-6577-0395-9103E7757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F464-475C-44AD-B39D-86A1D68B52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23206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9BC712-3CD6-D18D-1483-CAFF2130A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77F309-DEC2-2A35-6A1B-36732AEA34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0BBC8F-5AA1-6A5F-813E-EC818CB3A0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5239EC9-C142-46A2-9EE7-6BAF7D5DF338}" type="datetimeFigureOut">
              <a:rPr lang="en-IN" smtClean="0"/>
              <a:t>17-07-2025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D0EE63-802B-29AB-6E8E-2336CA6B49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485C65-30CE-BE4C-6597-F764525338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05F464-475C-44AD-B39D-86A1D68B524E}" type="slidenum">
              <a:rPr lang="en-IN" smtClean="0"/>
              <a:t>‹#›</a:t>
            </a:fld>
            <a:endParaRPr lang="en-I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3E00DB2-1B79-F076-988B-189E25D268A4}"/>
              </a:ext>
            </a:extLst>
          </p:cNvPr>
          <p:cNvSpPr/>
          <p:nvPr userDrawn="1"/>
        </p:nvSpPr>
        <p:spPr>
          <a:xfrm>
            <a:off x="2078655" y="431018"/>
            <a:ext cx="8107244" cy="46502"/>
          </a:xfrm>
          <a:prstGeom prst="rect">
            <a:avLst/>
          </a:prstGeom>
          <a:solidFill>
            <a:srgbClr val="F47D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9E6FB77-67DC-C0AD-16FE-6E68AF2B8876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0355072" y="178307"/>
            <a:ext cx="1547520" cy="4186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9ED9CD6-CADD-7BD4-3F8E-872DFDE3128D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328281" y="178308"/>
            <a:ext cx="1581202" cy="50542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318C861-1BD5-B856-A0FD-4B28D1D8BE11}"/>
              </a:ext>
            </a:extLst>
          </p:cNvPr>
          <p:cNvSpPr/>
          <p:nvPr userDrawn="1"/>
        </p:nvSpPr>
        <p:spPr>
          <a:xfrm>
            <a:off x="1" y="6778868"/>
            <a:ext cx="12191997" cy="79131"/>
          </a:xfrm>
          <a:prstGeom prst="rect">
            <a:avLst/>
          </a:prstGeom>
          <a:solidFill>
            <a:srgbClr val="ED771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239611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image" Target="../media/image11.wmf"/><Relationship Id="rId7" Type="http://schemas.openxmlformats.org/officeDocument/2006/relationships/oleObject" Target="../embeddings/oleObject3.bin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wmf"/><Relationship Id="rId11" Type="http://schemas.openxmlformats.org/officeDocument/2006/relationships/image" Target="../media/image16.wmf"/><Relationship Id="rId5" Type="http://schemas.openxmlformats.org/officeDocument/2006/relationships/oleObject" Target="../embeddings/oleObject2.bin"/><Relationship Id="rId10" Type="http://schemas.openxmlformats.org/officeDocument/2006/relationships/oleObject" Target="../embeddings/oleObject4.bin"/><Relationship Id="rId4" Type="http://schemas.openxmlformats.org/officeDocument/2006/relationships/image" Target="../media/image12.png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png"/><Relationship Id="rId7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06472" y="1951234"/>
            <a:ext cx="844796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Unit-4 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Combinational Circuit</a:t>
            </a:r>
          </a:p>
          <a:p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Multiplexers-De-multiplexers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401116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74C1E-EF3D-4231-8BE8-0C6F4A78C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9584"/>
            <a:ext cx="12192000" cy="501129"/>
          </a:xfrm>
          <a:solidFill>
            <a:schemeClr val="accent6"/>
          </a:solidFill>
        </p:spPr>
        <p:txBody>
          <a:bodyPr>
            <a:normAutofit fontScale="90000"/>
          </a:bodyPr>
          <a:lstStyle/>
          <a:p>
            <a:r>
              <a:rPr lang="en-US" sz="3600" b="1" dirty="0"/>
              <a:t>Expression implementation with Multiplexer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A23D9F4-21C1-448E-A5D6-E9CAF2BB8B54}"/>
              </a:ext>
            </a:extLst>
          </p:cNvPr>
          <p:cNvSpPr/>
          <p:nvPr/>
        </p:nvSpPr>
        <p:spPr>
          <a:xfrm>
            <a:off x="185006" y="819186"/>
            <a:ext cx="57900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Q. Y(A, B,C) = ∑m (1, 3, 5, 6) implement with 4:1 multiplexer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C4B512A8-F235-43ED-AA93-F223D4C7DE8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6655" y="1302891"/>
          <a:ext cx="3302254" cy="3593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30320" imgH="215640" progId="Equation.DSMT4">
                  <p:embed/>
                </p:oleObj>
              </mc:Choice>
              <mc:Fallback>
                <p:oleObj name="Equation" r:id="rId2" imgW="1930320" imgH="21564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C4B512A8-F235-43ED-AA93-F223D4C7DE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46655" y="1302891"/>
                        <a:ext cx="3302254" cy="3593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3E7EABC-D0F2-4FB6-A0B2-694B8D6AC6A7}"/>
              </a:ext>
            </a:extLst>
          </p:cNvPr>
          <p:cNvSpPr txBox="1"/>
          <p:nvPr/>
        </p:nvSpPr>
        <p:spPr>
          <a:xfrm>
            <a:off x="278298" y="1961322"/>
            <a:ext cx="3381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Any 2 input (AB/BC/AC) select line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0BDD414-32C8-4CA6-B9CF-50290B63DE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949" y="2629694"/>
            <a:ext cx="2362200" cy="1866900"/>
          </a:xfrm>
          <a:prstGeom prst="rect">
            <a:avLst/>
          </a:prstGeom>
        </p:spPr>
      </p:pic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3C2E6FD2-F4B0-4075-88F6-953A4590765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5006" y="5222263"/>
          <a:ext cx="3799438" cy="3819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400120" imgH="241200" progId="Equation.DSMT4">
                  <p:embed/>
                </p:oleObj>
              </mc:Choice>
              <mc:Fallback>
                <p:oleObj name="Equation" r:id="rId5" imgW="2400120" imgH="24120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3C2E6FD2-F4B0-4075-88F6-953A4590765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5006" y="5222263"/>
                        <a:ext cx="3799438" cy="3819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F8EC6A23-B7AB-4CB0-9D2B-02F10F9F40EA}"/>
              </a:ext>
            </a:extLst>
          </p:cNvPr>
          <p:cNvSpPr txBox="1"/>
          <p:nvPr/>
        </p:nvSpPr>
        <p:spPr>
          <a:xfrm>
            <a:off x="278298" y="4784035"/>
            <a:ext cx="3799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Rearrange equation with selection line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3CF599F-6C57-4905-B813-A446E093A59A}"/>
              </a:ext>
            </a:extLst>
          </p:cNvPr>
          <p:cNvSpPr txBox="1"/>
          <p:nvPr/>
        </p:nvSpPr>
        <p:spPr>
          <a:xfrm>
            <a:off x="679177" y="5692654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I0	I1	       I2	    I3		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8F36707-68C2-41EF-B4B1-4E67B0E95F70}"/>
              </a:ext>
            </a:extLst>
          </p:cNvPr>
          <p:cNvCxnSpPr/>
          <p:nvPr/>
        </p:nvCxnSpPr>
        <p:spPr>
          <a:xfrm>
            <a:off x="546655" y="5604217"/>
            <a:ext cx="6592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2D95F91-8404-4C21-9707-708829009E43}"/>
              </a:ext>
            </a:extLst>
          </p:cNvPr>
          <p:cNvCxnSpPr/>
          <p:nvPr/>
        </p:nvCxnSpPr>
        <p:spPr>
          <a:xfrm>
            <a:off x="1510751" y="5604217"/>
            <a:ext cx="914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4384414-A786-4BF4-AF42-E33E9FE2F38A}"/>
              </a:ext>
            </a:extLst>
          </p:cNvPr>
          <p:cNvCxnSpPr/>
          <p:nvPr/>
        </p:nvCxnSpPr>
        <p:spPr>
          <a:xfrm>
            <a:off x="2698477" y="5604217"/>
            <a:ext cx="4516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6C6B58D-8DEC-4105-B450-5956DCDB5627}"/>
              </a:ext>
            </a:extLst>
          </p:cNvPr>
          <p:cNvCxnSpPr/>
          <p:nvPr/>
        </p:nvCxnSpPr>
        <p:spPr>
          <a:xfrm>
            <a:off x="3511829" y="5604217"/>
            <a:ext cx="47261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0D84E6CD-18B0-4CAE-AC6A-261AD4D987BC}"/>
              </a:ext>
            </a:extLst>
          </p:cNvPr>
          <p:cNvSpPr txBox="1"/>
          <p:nvPr/>
        </p:nvSpPr>
        <p:spPr>
          <a:xfrm flipH="1">
            <a:off x="656420" y="2725262"/>
            <a:ext cx="263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0874FCB-0471-4D76-9C0F-06BF3AC18ADC}"/>
              </a:ext>
            </a:extLst>
          </p:cNvPr>
          <p:cNvSpPr txBox="1"/>
          <p:nvPr/>
        </p:nvSpPr>
        <p:spPr>
          <a:xfrm flipH="1">
            <a:off x="663048" y="3089694"/>
            <a:ext cx="263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2BFDA1C-A981-4811-9C87-19388D2B2EED}"/>
              </a:ext>
            </a:extLst>
          </p:cNvPr>
          <p:cNvSpPr txBox="1"/>
          <p:nvPr/>
        </p:nvSpPr>
        <p:spPr>
          <a:xfrm flipH="1">
            <a:off x="636543" y="3407751"/>
            <a:ext cx="263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D332AA6-9B76-4DC2-80F3-C58B65433B4D}"/>
              </a:ext>
            </a:extLst>
          </p:cNvPr>
          <p:cNvSpPr txBox="1"/>
          <p:nvPr/>
        </p:nvSpPr>
        <p:spPr>
          <a:xfrm flipH="1">
            <a:off x="546655" y="3752308"/>
            <a:ext cx="392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A’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6DFC195-93CD-43C5-86CA-CBB556E55415}"/>
              </a:ext>
            </a:extLst>
          </p:cNvPr>
          <p:cNvSpPr/>
          <p:nvPr/>
        </p:nvSpPr>
        <p:spPr>
          <a:xfrm>
            <a:off x="6490628" y="819186"/>
            <a:ext cx="57900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Q. Y(A, B,C) = ∑m (1, 2, 4, 5) implement with 4:1 multiplexer</a:t>
            </a:r>
          </a:p>
        </p:txBody>
      </p:sp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37D42824-D6C7-4FBC-89C5-E60BEA07F4F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29450" y="1303338"/>
          <a:ext cx="3302000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930320" imgH="215640" progId="Equation.DSMT4">
                  <p:embed/>
                </p:oleObj>
              </mc:Choice>
              <mc:Fallback>
                <p:oleObj name="Equation" r:id="rId7" imgW="1930320" imgH="215640" progId="Equation.DSMT4">
                  <p:embed/>
                  <p:pic>
                    <p:nvPicPr>
                      <p:cNvPr id="27" name="Object 26">
                        <a:extLst>
                          <a:ext uri="{FF2B5EF4-FFF2-40B4-BE49-F238E27FC236}">
                            <a16:creationId xmlns:a16="http://schemas.microsoft.com/office/drawing/2014/main" id="{37D42824-D6C7-4FBC-89C5-E60BEA07F4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029450" y="1303338"/>
                        <a:ext cx="3302000" cy="358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>
            <a:extLst>
              <a:ext uri="{FF2B5EF4-FFF2-40B4-BE49-F238E27FC236}">
                <a16:creationId xmlns:a16="http://schemas.microsoft.com/office/drawing/2014/main" id="{F0DA8586-3DE9-4B49-ACC3-CA1CAEC44053}"/>
              </a:ext>
            </a:extLst>
          </p:cNvPr>
          <p:cNvSpPr txBox="1"/>
          <p:nvPr/>
        </p:nvSpPr>
        <p:spPr>
          <a:xfrm>
            <a:off x="6761344" y="1961322"/>
            <a:ext cx="3381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Any 2 input (AB/BC/AC) select line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DA2E115-7B89-49F1-A9FD-72013AD8704D}"/>
              </a:ext>
            </a:extLst>
          </p:cNvPr>
          <p:cNvSpPr txBox="1"/>
          <p:nvPr/>
        </p:nvSpPr>
        <p:spPr>
          <a:xfrm>
            <a:off x="6761344" y="4784035"/>
            <a:ext cx="3799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Rearrange equation with selection line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1B767E0-6989-4096-97E9-290FF2CDA10D}"/>
              </a:ext>
            </a:extLst>
          </p:cNvPr>
          <p:cNvSpPr txBox="1"/>
          <p:nvPr/>
        </p:nvSpPr>
        <p:spPr>
          <a:xfrm>
            <a:off x="7162223" y="5692654"/>
            <a:ext cx="4167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I0	I1	       I2	  	  I3		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0960E88-96F2-4566-B166-DFF5AAEC47A0}"/>
              </a:ext>
            </a:extLst>
          </p:cNvPr>
          <p:cNvCxnSpPr/>
          <p:nvPr/>
        </p:nvCxnSpPr>
        <p:spPr>
          <a:xfrm>
            <a:off x="7029701" y="5604217"/>
            <a:ext cx="6592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22C3602-1DA1-44F3-BCF8-288EA7DB5B14}"/>
              </a:ext>
            </a:extLst>
          </p:cNvPr>
          <p:cNvCxnSpPr>
            <a:cxnSpLocks/>
          </p:cNvCxnSpPr>
          <p:nvPr/>
        </p:nvCxnSpPr>
        <p:spPr>
          <a:xfrm>
            <a:off x="7993797" y="5604217"/>
            <a:ext cx="6068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F03701D-F273-4B2A-81C7-145A242078E4}"/>
              </a:ext>
            </a:extLst>
          </p:cNvPr>
          <p:cNvCxnSpPr>
            <a:cxnSpLocks/>
          </p:cNvCxnSpPr>
          <p:nvPr/>
        </p:nvCxnSpPr>
        <p:spPr>
          <a:xfrm>
            <a:off x="9041853" y="5628884"/>
            <a:ext cx="110099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C3FE455-1B3C-4B4D-BF3E-2B7345792447}"/>
              </a:ext>
            </a:extLst>
          </p:cNvPr>
          <p:cNvCxnSpPr/>
          <p:nvPr/>
        </p:nvCxnSpPr>
        <p:spPr>
          <a:xfrm>
            <a:off x="10763503" y="5604217"/>
            <a:ext cx="47261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B3AB2010-8C1A-45DE-B1D9-1F9BBBC2A48C}"/>
              </a:ext>
            </a:extLst>
          </p:cNvPr>
          <p:cNvSpPr txBox="1"/>
          <p:nvPr/>
        </p:nvSpPr>
        <p:spPr>
          <a:xfrm flipH="1">
            <a:off x="7139466" y="2725262"/>
            <a:ext cx="263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D8314C7-87D5-4D0C-B7C7-F93FF3B019AA}"/>
              </a:ext>
            </a:extLst>
          </p:cNvPr>
          <p:cNvSpPr txBox="1"/>
          <p:nvPr/>
        </p:nvSpPr>
        <p:spPr>
          <a:xfrm flipH="1">
            <a:off x="7095959" y="3089694"/>
            <a:ext cx="392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C’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5696385-2930-488B-9A98-2F46B02CBE15}"/>
              </a:ext>
            </a:extLst>
          </p:cNvPr>
          <p:cNvSpPr txBox="1"/>
          <p:nvPr/>
        </p:nvSpPr>
        <p:spPr>
          <a:xfrm flipH="1">
            <a:off x="7119589" y="3407751"/>
            <a:ext cx="263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E072F9E-D398-453D-A924-F385696AA012}"/>
              </a:ext>
            </a:extLst>
          </p:cNvPr>
          <p:cNvSpPr txBox="1"/>
          <p:nvPr/>
        </p:nvSpPr>
        <p:spPr>
          <a:xfrm flipH="1">
            <a:off x="7159345" y="3752308"/>
            <a:ext cx="263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02460D75-727F-4135-BEA1-284F82A7904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82646" y="2691768"/>
            <a:ext cx="2352675" cy="1762125"/>
          </a:xfrm>
          <a:prstGeom prst="rect">
            <a:avLst/>
          </a:prstGeom>
        </p:spPr>
      </p:pic>
      <p:graphicFrame>
        <p:nvGraphicFramePr>
          <p:cNvPr id="43" name="Object 42">
            <a:extLst>
              <a:ext uri="{FF2B5EF4-FFF2-40B4-BE49-F238E27FC236}">
                <a16:creationId xmlns:a16="http://schemas.microsoft.com/office/drawing/2014/main" id="{30BD121D-D7E1-49D7-96EB-3E5A63BD02A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11475" y="5168849"/>
          <a:ext cx="4817936" cy="38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286000" imgH="241200" progId="Equation.DSMT4">
                  <p:embed/>
                </p:oleObj>
              </mc:Choice>
              <mc:Fallback>
                <p:oleObj name="Equation" r:id="rId10" imgW="2286000" imgH="241200" progId="Equation.DSMT4">
                  <p:embed/>
                  <p:pic>
                    <p:nvPicPr>
                      <p:cNvPr id="43" name="Object 42">
                        <a:extLst>
                          <a:ext uri="{FF2B5EF4-FFF2-40B4-BE49-F238E27FC236}">
                            <a16:creationId xmlns:a16="http://schemas.microsoft.com/office/drawing/2014/main" id="{30BD121D-D7E1-49D7-96EB-3E5A63BD02A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511475" y="5168849"/>
                        <a:ext cx="4817936" cy="381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179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MCQ</a:t>
            </a:r>
            <a:endParaRPr lang="en-IN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964122" y="1450022"/>
            <a:ext cx="6947425" cy="4062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3966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774" y="619432"/>
            <a:ext cx="7169549" cy="599769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Logic Gate implementation with 2:1 Multiplexer</a:t>
            </a:r>
            <a:endParaRPr lang="en-IN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C:\Users\panka\OneDrive\Desktop\image\m1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30" y="1482188"/>
            <a:ext cx="4281644" cy="262598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596348" y="3894084"/>
            <a:ext cx="21733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+mj-lt"/>
              <a:buAutoNum type="alphaLcParenBoth"/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AND</a:t>
            </a:r>
            <a:endParaRPr lang="en-IN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lphaLcParenBoth"/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OR</a:t>
            </a:r>
            <a:endParaRPr lang="en-IN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lphaLcParenBoth"/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XOR </a:t>
            </a:r>
            <a:endParaRPr lang="en-IN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lphaLcParenBoth"/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NAND</a:t>
            </a:r>
            <a:endParaRPr lang="en-IN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6107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A 2-inputs multiplexer can be converted to an OR gate, if we connect the select pin of mux to A-input, D0 to B-input and D1 to VDD. OR gate using mux, OR gate using 2x1 mux">
            <a:extLst>
              <a:ext uri="{FF2B5EF4-FFF2-40B4-BE49-F238E27FC236}">
                <a16:creationId xmlns:a16="http://schemas.microsoft.com/office/drawing/2014/main" id="{5B5596D6-B68A-4108-9F24-EF0E0316A0C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696"/>
          <a:stretch/>
        </p:blipFill>
        <p:spPr bwMode="auto">
          <a:xfrm>
            <a:off x="675861" y="1690688"/>
            <a:ext cx="2876320" cy="212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62610" y="3836001"/>
            <a:ext cx="30745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+mj-lt"/>
              <a:buAutoNum type="alphaLcParenBoth"/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AND</a:t>
            </a:r>
            <a:endParaRPr lang="en-IN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lphaLcParenBoth"/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OR</a:t>
            </a:r>
            <a:endParaRPr lang="en-IN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lphaLcParenBoth"/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XOR </a:t>
            </a:r>
            <a:endParaRPr lang="en-IN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lphaLcParenBoth"/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NAND</a:t>
            </a:r>
            <a:endParaRPr lang="en-IN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6261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0AEB1E0-6C2B-4406-A9DB-0F02A442C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01129"/>
          </a:xfrm>
          <a:solidFill>
            <a:schemeClr val="accent6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3600" b="1" dirty="0"/>
              <a:t>Logic Gate implementation with 2:1 Multiplexer</a:t>
            </a:r>
          </a:p>
        </p:txBody>
      </p:sp>
      <p:pic>
        <p:nvPicPr>
          <p:cNvPr id="9218" name="Picture 2" descr="A 2-input AND gate has output '0' when either or both inputs is '0'. And output is '1' when both the inputs are '1'.">
            <a:extLst>
              <a:ext uri="{FF2B5EF4-FFF2-40B4-BE49-F238E27FC236}">
                <a16:creationId xmlns:a16="http://schemas.microsoft.com/office/drawing/2014/main" id="{67337DB6-226B-48C1-8746-0506D67040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0" y="1012564"/>
            <a:ext cx="5031566" cy="1333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An AND gate can be implemented using a 2-input multiplexer by connected D0 input to '0' and D1 to B, SEL being connected to A. AND gate using mux, AND gate using 2x1 mux, 2-input AND gate using mux">
            <a:extLst>
              <a:ext uri="{FF2B5EF4-FFF2-40B4-BE49-F238E27FC236}">
                <a16:creationId xmlns:a16="http://schemas.microsoft.com/office/drawing/2014/main" id="{FF502CD9-2261-4FFE-AF05-33DFDD7CF8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85" y="2326328"/>
            <a:ext cx="5031567" cy="1534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In a 2-input NAND gate, output is '0' when both inputs are '1', otherwise output is '1'">
            <a:extLst>
              <a:ext uri="{FF2B5EF4-FFF2-40B4-BE49-F238E27FC236}">
                <a16:creationId xmlns:a16="http://schemas.microsoft.com/office/drawing/2014/main" id="{FA810D14-D0A6-4A27-BBF1-20A7B81109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2" y="4441791"/>
            <a:ext cx="4819530" cy="1178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339A110-EE0F-4FB0-A5B1-C065F2F3ED13}"/>
              </a:ext>
            </a:extLst>
          </p:cNvPr>
          <p:cNvSpPr txBox="1"/>
          <p:nvPr/>
        </p:nvSpPr>
        <p:spPr>
          <a:xfrm>
            <a:off x="445510" y="425335"/>
            <a:ext cx="2635952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AND GATE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B9948E-B190-4959-A322-69B184F014E0}"/>
              </a:ext>
            </a:extLst>
          </p:cNvPr>
          <p:cNvSpPr txBox="1"/>
          <p:nvPr/>
        </p:nvSpPr>
        <p:spPr>
          <a:xfrm>
            <a:off x="445510" y="3843764"/>
            <a:ext cx="2635952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NAND GATE</a:t>
            </a:r>
          </a:p>
        </p:txBody>
      </p:sp>
      <p:pic>
        <p:nvPicPr>
          <p:cNvPr id="9224" name="Picture 8" descr="A NAND gate can be implemented using a 2-input multiplexer, if we connect the select pin of the multiplexer to A, D0 to VDD and D1 to B' inputs. NAND gate using mux, NAND gate using 2x1 mux">
            <a:extLst>
              <a:ext uri="{FF2B5EF4-FFF2-40B4-BE49-F238E27FC236}">
                <a16:creationId xmlns:a16="http://schemas.microsoft.com/office/drawing/2014/main" id="{7A8F8DE4-3ADA-40A7-9DDA-E46D50FB8D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33" y="5527385"/>
            <a:ext cx="4819531" cy="1297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8C0894A-167E-4177-8A95-13614114BECC}"/>
              </a:ext>
            </a:extLst>
          </p:cNvPr>
          <p:cNvSpPr txBox="1"/>
          <p:nvPr/>
        </p:nvSpPr>
        <p:spPr>
          <a:xfrm>
            <a:off x="8244414" y="474418"/>
            <a:ext cx="2635952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OR GATE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9E5E0C3-75F1-4E38-A236-484C1F33FE29}"/>
              </a:ext>
            </a:extLst>
          </p:cNvPr>
          <p:cNvSpPr txBox="1"/>
          <p:nvPr/>
        </p:nvSpPr>
        <p:spPr>
          <a:xfrm>
            <a:off x="8242854" y="3393190"/>
            <a:ext cx="2635952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NOR GATE</a:t>
            </a:r>
          </a:p>
        </p:txBody>
      </p:sp>
      <p:pic>
        <p:nvPicPr>
          <p:cNvPr id="9226" name="Picture 10" descr="In a 2-input OR gate, output is '1' when either or both of the inputs are '1'. Otherwise, output is '0'.">
            <a:extLst>
              <a:ext uri="{FF2B5EF4-FFF2-40B4-BE49-F238E27FC236}">
                <a16:creationId xmlns:a16="http://schemas.microsoft.com/office/drawing/2014/main" id="{10EB784C-DF06-4C86-8182-C31C344958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1" y="1069499"/>
            <a:ext cx="5791199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A 2-inputs multiplexer can be converted to an OR gate, if we connect the select pin of mux to A-input, D0 to B-input and D1 to VDD. OR gate using mux, OR gate using 2x1 mux">
            <a:extLst>
              <a:ext uri="{FF2B5EF4-FFF2-40B4-BE49-F238E27FC236}">
                <a16:creationId xmlns:a16="http://schemas.microsoft.com/office/drawing/2014/main" id="{5B5596D6-B68A-4108-9F24-EF0E0316A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522" y="2233115"/>
            <a:ext cx="60960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2" name="Picture 16" descr="In a 2-input NOR gate, output equals '0' when either or both the inputs is '1'. Otherwise, output is '0'.">
            <a:extLst>
              <a:ext uri="{FF2B5EF4-FFF2-40B4-BE49-F238E27FC236}">
                <a16:creationId xmlns:a16="http://schemas.microsoft.com/office/drawing/2014/main" id="{9488942A-4387-47BA-8110-D6DC9F4BB7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980929"/>
            <a:ext cx="60960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6" name="Picture 20" descr="NOR gate using mux, 2-input NOR gate using 2:1 mux, NOR gate using 2x1 mux">
            <a:extLst>
              <a:ext uri="{FF2B5EF4-FFF2-40B4-BE49-F238E27FC236}">
                <a16:creationId xmlns:a16="http://schemas.microsoft.com/office/drawing/2014/main" id="{E7600F8F-92DE-4E6D-9475-2F0A2184E5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479" y="5200129"/>
            <a:ext cx="6096000" cy="1567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3867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0AEB1E0-6C2B-4406-A9DB-0F02A442C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01129"/>
          </a:xfrm>
          <a:solidFill>
            <a:schemeClr val="accent6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3600" b="1" dirty="0"/>
              <a:t>Logic Gate implementation with 2:1 Multiplexer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39A110-EE0F-4FB0-A5B1-C065F2F3ED13}"/>
              </a:ext>
            </a:extLst>
          </p:cNvPr>
          <p:cNvSpPr txBox="1"/>
          <p:nvPr/>
        </p:nvSpPr>
        <p:spPr>
          <a:xfrm>
            <a:off x="445510" y="425335"/>
            <a:ext cx="2635952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XOR GATE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C0894A-167E-4177-8A95-13614114BECC}"/>
              </a:ext>
            </a:extLst>
          </p:cNvPr>
          <p:cNvSpPr txBox="1"/>
          <p:nvPr/>
        </p:nvSpPr>
        <p:spPr>
          <a:xfrm>
            <a:off x="8244414" y="474418"/>
            <a:ext cx="2635952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XNOR GATE</a:t>
            </a:r>
          </a:p>
        </p:txBody>
      </p:sp>
      <p:pic>
        <p:nvPicPr>
          <p:cNvPr id="10242" name="Picture 2" descr="In a 2-input XNOR gate, output equals '0' when exactly one of the inputs is '1', otherwise output is '1'.">
            <a:extLst>
              <a:ext uri="{FF2B5EF4-FFF2-40B4-BE49-F238E27FC236}">
                <a16:creationId xmlns:a16="http://schemas.microsoft.com/office/drawing/2014/main" id="{38F511D7-376F-4EA9-9594-999960ED37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268" y="1059192"/>
            <a:ext cx="5989985" cy="1352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A 2-input XNOR gate can be realized using a 2:1 mux provided we connect the select to A-input, D0 to B' and D1 to B. XNOR gate using mux, XNOR gate using 2x1 mux, 2-input XNOR gate using mux">
            <a:extLst>
              <a:ext uri="{FF2B5EF4-FFF2-40B4-BE49-F238E27FC236}">
                <a16:creationId xmlns:a16="http://schemas.microsoft.com/office/drawing/2014/main" id="{6E7F17B8-55F7-4C95-8F6D-2DF44F948C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269" y="2681287"/>
            <a:ext cx="6096000" cy="149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In a 2-input XNOR gate, output equals '1' when exactly one of the inputs is '1', otherwise output is '0'.">
            <a:extLst>
              <a:ext uri="{FF2B5EF4-FFF2-40B4-BE49-F238E27FC236}">
                <a16:creationId xmlns:a16="http://schemas.microsoft.com/office/drawing/2014/main" id="{0AB9D353-C66F-4684-9500-28F91193C3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53" y="1192695"/>
            <a:ext cx="5738192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A 2-input XNOR gate can be realized using a 2:1 mux provided we connect the select to A-input, D0 to B and D1 to B'. XOR gate using mux, 2-input XNOR gate using mux, XNOR gate using 2:1 mux">
            <a:extLst>
              <a:ext uri="{FF2B5EF4-FFF2-40B4-BE49-F238E27FC236}">
                <a16:creationId xmlns:a16="http://schemas.microsoft.com/office/drawing/2014/main" id="{9B325B35-119D-4A1A-86F9-35943A9E6C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2" y="2795587"/>
            <a:ext cx="5452938" cy="138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Truth table of NOT gate">
            <a:extLst>
              <a:ext uri="{FF2B5EF4-FFF2-40B4-BE49-F238E27FC236}">
                <a16:creationId xmlns:a16="http://schemas.microsoft.com/office/drawing/2014/main" id="{5C33316B-7AFE-4729-B927-B987301C50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74" y="5634007"/>
            <a:ext cx="3810000" cy="86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2" name="Picture 12" descr="NOT gate using 2-input mux, NOT gate using mux, NOT gate using multiplexer">
            <a:extLst>
              <a:ext uri="{FF2B5EF4-FFF2-40B4-BE49-F238E27FC236}">
                <a16:creationId xmlns:a16="http://schemas.microsoft.com/office/drawing/2014/main" id="{6DF80478-2815-4B2D-99F7-B9ECD66715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329" y="5376831"/>
            <a:ext cx="6096000" cy="138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DD67105C-DDBA-41E8-BC4D-5D44EE784F42}"/>
              </a:ext>
            </a:extLst>
          </p:cNvPr>
          <p:cNvSpPr txBox="1"/>
          <p:nvPr/>
        </p:nvSpPr>
        <p:spPr>
          <a:xfrm>
            <a:off x="445510" y="4792056"/>
            <a:ext cx="2635952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NOT GATE</a:t>
            </a:r>
          </a:p>
        </p:txBody>
      </p:sp>
    </p:spTree>
    <p:extLst>
      <p:ext uri="{BB962C8B-B14F-4D97-AF65-F5344CB8AC3E}">
        <p14:creationId xmlns:p14="http://schemas.microsoft.com/office/powerpoint/2010/main" val="42717705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3A850-11E7-402B-9B57-8CE425F0B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28"/>
            <a:ext cx="5124450" cy="443258"/>
          </a:xfrm>
          <a:solidFill>
            <a:schemeClr val="accent6"/>
          </a:solidFill>
        </p:spPr>
        <p:txBody>
          <a:bodyPr>
            <a:normAutofit fontScale="90000"/>
          </a:bodyPr>
          <a:lstStyle/>
          <a:p>
            <a:r>
              <a:rPr lang="en-US" b="1" dirty="0"/>
              <a:t>4:1 Mux using 2:1 Mux</a:t>
            </a:r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B720AD53-0087-451F-9B34-4C05B12BAD12}"/>
              </a:ext>
            </a:extLst>
          </p:cNvPr>
          <p:cNvGraphicFramePr>
            <a:graphicFrameLocks noGrp="1"/>
          </p:cNvGraphicFramePr>
          <p:nvPr/>
        </p:nvGraphicFramePr>
        <p:xfrm>
          <a:off x="451844" y="744849"/>
          <a:ext cx="3092448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2260">
                  <a:extLst>
                    <a:ext uri="{9D8B030D-6E8A-4147-A177-3AD203B41FA5}">
                      <a16:colId xmlns:a16="http://schemas.microsoft.com/office/drawing/2014/main" val="769200918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2168176482"/>
                    </a:ext>
                  </a:extLst>
                </a:gridCol>
                <a:gridCol w="1056032">
                  <a:extLst>
                    <a:ext uri="{9D8B030D-6E8A-4147-A177-3AD203B41FA5}">
                      <a16:colId xmlns:a16="http://schemas.microsoft.com/office/drawing/2014/main" val="20767853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S1 (MSB)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S0(LSB)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18401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52920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0944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58439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4627391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4EB5CE73-726A-476A-8752-34D1F5277C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844" y="2991678"/>
            <a:ext cx="4610100" cy="36576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41B721C-3269-4382-AB5F-B280BBF6094A}"/>
              </a:ext>
            </a:extLst>
          </p:cNvPr>
          <p:cNvSpPr txBox="1">
            <a:spLocks/>
          </p:cNvSpPr>
          <p:nvPr/>
        </p:nvSpPr>
        <p:spPr>
          <a:xfrm>
            <a:off x="6802747" y="182528"/>
            <a:ext cx="5124450" cy="443258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8:1 Mux using 4:1 and 2:1 Mux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53D459C-5E13-4E18-A23F-81CE6AE046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9066" y="841998"/>
            <a:ext cx="2579667" cy="35141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ED3E627-5524-4BA3-A55C-CBEA863794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1110" y="1117601"/>
            <a:ext cx="3860890" cy="5471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2471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Q. Design 16:1 MUX using 4:1 MUX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520441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Question:</a:t>
            </a:r>
            <a:endParaRPr lang="en-IN" dirty="0"/>
          </a:p>
        </p:txBody>
      </p:sp>
      <p:pic>
        <p:nvPicPr>
          <p:cNvPr id="4" name="image20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9661" y="1472853"/>
            <a:ext cx="5045765" cy="3138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1870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64D8160E-4380-4E22-8103-62BD944AE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1037"/>
          </a:xfrm>
          <a:solidFill>
            <a:schemeClr val="accent6"/>
          </a:solidFill>
        </p:spPr>
        <p:txBody>
          <a:bodyPr>
            <a:normAutofit fontScale="90000"/>
          </a:bodyPr>
          <a:lstStyle/>
          <a:p>
            <a:r>
              <a:rPr lang="en-US" dirty="0"/>
              <a:t>8:1 Multiplexer</a:t>
            </a:r>
          </a:p>
        </p:txBody>
      </p:sp>
      <p:pic>
        <p:nvPicPr>
          <p:cNvPr id="7170" name="Picture 2" descr="Verilog for Beginners: 8-to-1 Multiplexer">
            <a:extLst>
              <a:ext uri="{FF2B5EF4-FFF2-40B4-BE49-F238E27FC236}">
                <a16:creationId xmlns:a16="http://schemas.microsoft.com/office/drawing/2014/main" id="{777FCA7B-D107-46FD-8F1D-53A92D43C7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89" y="681037"/>
            <a:ext cx="3171825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B9E54354-11DD-4679-AE13-E369A0C019E8}"/>
              </a:ext>
            </a:extLst>
          </p:cNvPr>
          <p:cNvGraphicFramePr>
            <a:graphicFrameLocks noGrp="1"/>
          </p:cNvGraphicFramePr>
          <p:nvPr/>
        </p:nvGraphicFramePr>
        <p:xfrm>
          <a:off x="3350514" y="822024"/>
          <a:ext cx="2917764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9441">
                  <a:extLst>
                    <a:ext uri="{9D8B030D-6E8A-4147-A177-3AD203B41FA5}">
                      <a16:colId xmlns:a16="http://schemas.microsoft.com/office/drawing/2014/main" val="2388375272"/>
                    </a:ext>
                  </a:extLst>
                </a:gridCol>
                <a:gridCol w="729441">
                  <a:extLst>
                    <a:ext uri="{9D8B030D-6E8A-4147-A177-3AD203B41FA5}">
                      <a16:colId xmlns:a16="http://schemas.microsoft.com/office/drawing/2014/main" val="1813017114"/>
                    </a:ext>
                  </a:extLst>
                </a:gridCol>
                <a:gridCol w="729441">
                  <a:extLst>
                    <a:ext uri="{9D8B030D-6E8A-4147-A177-3AD203B41FA5}">
                      <a16:colId xmlns:a16="http://schemas.microsoft.com/office/drawing/2014/main" val="2484443226"/>
                    </a:ext>
                  </a:extLst>
                </a:gridCol>
                <a:gridCol w="729441">
                  <a:extLst>
                    <a:ext uri="{9D8B030D-6E8A-4147-A177-3AD203B41FA5}">
                      <a16:colId xmlns:a16="http://schemas.microsoft.com/office/drawing/2014/main" val="13427658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81905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26953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92595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92533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9557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3056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9438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62813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7836519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7AC4A1AA-0AE9-45D1-863A-8FFA93A375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0400" y="719137"/>
            <a:ext cx="5057775" cy="54197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336A648-ABBC-4A3D-A3DB-FBBA895A3273}"/>
              </a:ext>
            </a:extLst>
          </p:cNvPr>
          <p:cNvSpPr txBox="1"/>
          <p:nvPr/>
        </p:nvSpPr>
        <p:spPr>
          <a:xfrm>
            <a:off x="715617" y="5234609"/>
            <a:ext cx="5109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Out=S2’S1’S0’I0 + S2’S1’S0I1+ S2’S1S0’I2+ S2’S1S0I3</a:t>
            </a:r>
          </a:p>
          <a:p>
            <a:r>
              <a:rPr lang="en-US" dirty="0"/>
              <a:t>         S2S1’S0’I4+ S2S1’S0I5+ S2S1S0’I6+ S2S1S0I7</a:t>
            </a:r>
          </a:p>
        </p:txBody>
      </p:sp>
    </p:spTree>
    <p:extLst>
      <p:ext uri="{BB962C8B-B14F-4D97-AF65-F5344CB8AC3E}">
        <p14:creationId xmlns:p14="http://schemas.microsoft.com/office/powerpoint/2010/main" val="3190332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9078" y="412954"/>
            <a:ext cx="3433549" cy="73742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Multiplexer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27546" y="927648"/>
                <a:ext cx="11450472" cy="4853130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Also called data selectors.  </a:t>
                </a:r>
              </a:p>
              <a:p>
                <a:pPr algn="just"/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Basic function: 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Select one of its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data input lines and place the corresponding information onto a single output line.</a:t>
                </a:r>
              </a:p>
              <a:p>
                <a:pPr algn="just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input bits needed to specify which input line is to be selected.  </a:t>
                </a:r>
              </a:p>
              <a:p>
                <a:pPr lvl="1" algn="just"/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Place binary code for a desired data input line onto its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select input lines.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7546" y="927648"/>
                <a:ext cx="11450472" cy="4853130"/>
              </a:xfrm>
              <a:blipFill>
                <a:blip r:embed="rId2"/>
                <a:stretch>
                  <a:fillRect l="-745" t="-1759" r="-79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1015326" y="2980417"/>
            <a:ext cx="4076960" cy="3050858"/>
            <a:chOff x="1002074" y="2980417"/>
            <a:chExt cx="4076960" cy="3050858"/>
          </a:xfrm>
        </p:grpSpPr>
        <p:pic>
          <p:nvPicPr>
            <p:cNvPr id="4" name="Picture 4" descr="Multiplexer Block Diagram">
              <a:extLst>
                <a:ext uri="{FF2B5EF4-FFF2-40B4-BE49-F238E27FC236}">
                  <a16:creationId xmlns:a16="http://schemas.microsoft.com/office/drawing/2014/main" id="{4C538F90-EE72-432D-B611-77F6523432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1639" y="2980417"/>
              <a:ext cx="3827395" cy="30508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/>
                <p:nvPr/>
              </p:nvSpPr>
              <p:spPr>
                <a:xfrm>
                  <a:off x="1002074" y="4012961"/>
                  <a:ext cx="49398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/>
                              </a:rPr>
                              <m:t>𝟐</m:t>
                            </m:r>
                          </m:e>
                          <m:sup>
                            <m:r>
                              <a:rPr lang="en-US" b="1" i="1">
                                <a:latin typeface="Cambria Math"/>
                              </a:rPr>
                              <m:t>𝒏</m:t>
                            </m:r>
                          </m:sup>
                        </m:sSup>
                      </m:oMath>
                    </m:oMathPara>
                  </a14:m>
                  <a:endParaRPr lang="en-IN" b="1" dirty="0"/>
                </a:p>
              </p:txBody>
            </p:sp>
          </mc:Choice>
          <mc:Fallback xmlns=""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2074" y="4012961"/>
                  <a:ext cx="493981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637182" y="5661512"/>
                <a:ext cx="49090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𝐧</m:t>
                      </m:r>
                    </m:oMath>
                  </m:oMathPara>
                </a14:m>
                <a:endParaRPr lang="en-IN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7182" y="5661512"/>
                <a:ext cx="490901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71145" y="3528839"/>
            <a:ext cx="2972215" cy="223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198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A41FDF2-1919-4E20-8CE3-3D340F60F1A8}"/>
                  </a:ext>
                </a:extLst>
              </p:cNvPr>
              <p:cNvSpPr txBox="1"/>
              <p:nvPr/>
            </p:nvSpPr>
            <p:spPr>
              <a:xfrm>
                <a:off x="85106" y="702368"/>
                <a:ext cx="12225175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Switch one common input line to one of several output line based on select input.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It is data distributor.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Size of </a:t>
                </a:r>
                <a:r>
                  <a:rPr lang="en-US" sz="2400" dirty="0" err="1"/>
                  <a:t>demux</a:t>
                </a:r>
                <a:r>
                  <a:rPr lang="en-US" sz="2400" dirty="0"/>
                  <a:t> 1: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400" dirty="0"/>
                  <a:t>  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Example 1:4, 1:8, 1:16….. Demultiplexer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A41FDF2-1919-4E20-8CE3-3D340F60F1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06" y="702368"/>
                <a:ext cx="12225175" cy="1569660"/>
              </a:xfrm>
              <a:prstGeom prst="rect">
                <a:avLst/>
              </a:prstGeom>
              <a:blipFill>
                <a:blip r:embed="rId2"/>
                <a:stretch>
                  <a:fillRect l="-698" t="-3101" b="-775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9FDBCC8-6DCD-4A47-AE7E-BC5D2C6199BE}"/>
              </a:ext>
            </a:extLst>
          </p:cNvPr>
          <p:cNvGraphicFramePr>
            <a:graphicFrameLocks noGrp="1"/>
          </p:cNvGraphicFramePr>
          <p:nvPr/>
        </p:nvGraphicFramePr>
        <p:xfrm>
          <a:off x="7475024" y="1391597"/>
          <a:ext cx="4581888" cy="2834640"/>
        </p:xfrm>
        <a:graphic>
          <a:graphicData uri="http://schemas.openxmlformats.org/drawingml/2006/table">
            <a:tbl>
              <a:tblPr/>
              <a:tblGrid>
                <a:gridCol w="763648">
                  <a:extLst>
                    <a:ext uri="{9D8B030D-6E8A-4147-A177-3AD203B41FA5}">
                      <a16:colId xmlns:a16="http://schemas.microsoft.com/office/drawing/2014/main" val="1516836481"/>
                    </a:ext>
                  </a:extLst>
                </a:gridCol>
                <a:gridCol w="763648">
                  <a:extLst>
                    <a:ext uri="{9D8B030D-6E8A-4147-A177-3AD203B41FA5}">
                      <a16:colId xmlns:a16="http://schemas.microsoft.com/office/drawing/2014/main" val="217896903"/>
                    </a:ext>
                  </a:extLst>
                </a:gridCol>
                <a:gridCol w="763648">
                  <a:extLst>
                    <a:ext uri="{9D8B030D-6E8A-4147-A177-3AD203B41FA5}">
                      <a16:colId xmlns:a16="http://schemas.microsoft.com/office/drawing/2014/main" val="1174840858"/>
                    </a:ext>
                  </a:extLst>
                </a:gridCol>
                <a:gridCol w="763648">
                  <a:extLst>
                    <a:ext uri="{9D8B030D-6E8A-4147-A177-3AD203B41FA5}">
                      <a16:colId xmlns:a16="http://schemas.microsoft.com/office/drawing/2014/main" val="1839589708"/>
                    </a:ext>
                  </a:extLst>
                </a:gridCol>
                <a:gridCol w="763648">
                  <a:extLst>
                    <a:ext uri="{9D8B030D-6E8A-4147-A177-3AD203B41FA5}">
                      <a16:colId xmlns:a16="http://schemas.microsoft.com/office/drawing/2014/main" val="2396136554"/>
                    </a:ext>
                  </a:extLst>
                </a:gridCol>
                <a:gridCol w="763648">
                  <a:extLst>
                    <a:ext uri="{9D8B030D-6E8A-4147-A177-3AD203B41FA5}">
                      <a16:colId xmlns:a16="http://schemas.microsoft.com/office/drawing/2014/main" val="585478787"/>
                    </a:ext>
                  </a:extLst>
                </a:gridCol>
              </a:tblGrid>
              <a:tr h="375393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b="1" dirty="0">
                          <a:effectLst/>
                        </a:rPr>
                        <a:t>Selection Inputs</a:t>
                      </a: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en-US" b="1" dirty="0">
                          <a:effectLst/>
                        </a:rPr>
                        <a:t>Outputs</a:t>
                      </a: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5371380"/>
                  </a:ext>
                </a:extLst>
              </a:tr>
              <a:tr h="375393">
                <a:tc>
                  <a:txBody>
                    <a:bodyPr/>
                    <a:lstStyle/>
                    <a:p>
                      <a:pPr algn="ctr" fontAlgn="t"/>
                      <a:r>
                        <a:rPr lang="en-US" b="1">
                          <a:effectLst/>
                        </a:rPr>
                        <a:t>S</a:t>
                      </a:r>
                      <a:r>
                        <a:rPr lang="en-US" b="1" baseline="-25000">
                          <a:effectLst/>
                        </a:rPr>
                        <a:t>1</a:t>
                      </a:r>
                      <a:endParaRPr lang="en-US">
                        <a:effectLst/>
                      </a:endParaRP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b="1">
                          <a:effectLst/>
                        </a:rPr>
                        <a:t>S</a:t>
                      </a:r>
                      <a:r>
                        <a:rPr lang="en-US" b="1" baseline="-25000">
                          <a:effectLst/>
                        </a:rPr>
                        <a:t>0</a:t>
                      </a:r>
                      <a:endParaRPr lang="en-US">
                        <a:effectLst/>
                      </a:endParaRP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b="1">
                          <a:effectLst/>
                        </a:rPr>
                        <a:t>Y</a:t>
                      </a:r>
                      <a:r>
                        <a:rPr lang="en-US" b="1" baseline="-25000">
                          <a:effectLst/>
                        </a:rPr>
                        <a:t>3</a:t>
                      </a:r>
                      <a:endParaRPr lang="en-US">
                        <a:effectLst/>
                      </a:endParaRP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b="1" dirty="0">
                          <a:effectLst/>
                        </a:rPr>
                        <a:t>Y</a:t>
                      </a:r>
                      <a:r>
                        <a:rPr lang="en-US" b="1" baseline="-25000" dirty="0">
                          <a:effectLst/>
                        </a:rPr>
                        <a:t>2</a:t>
                      </a:r>
                      <a:endParaRPr lang="en-US" dirty="0">
                        <a:effectLst/>
                      </a:endParaRP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b="1" dirty="0">
                          <a:effectLst/>
                        </a:rPr>
                        <a:t>Y</a:t>
                      </a:r>
                      <a:r>
                        <a:rPr lang="en-US" b="1" baseline="-25000" dirty="0">
                          <a:effectLst/>
                        </a:rPr>
                        <a:t>1</a:t>
                      </a:r>
                      <a:endParaRPr lang="en-US" dirty="0">
                        <a:effectLst/>
                      </a:endParaRP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b="1">
                          <a:effectLst/>
                        </a:rPr>
                        <a:t>Y</a:t>
                      </a:r>
                      <a:r>
                        <a:rPr lang="en-US" b="1" baseline="-25000">
                          <a:effectLst/>
                        </a:rPr>
                        <a:t>0</a:t>
                      </a:r>
                      <a:endParaRPr lang="en-US">
                        <a:effectLst/>
                      </a:endParaRP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2845295"/>
                  </a:ext>
                </a:extLst>
              </a:tr>
              <a:tr h="375393">
                <a:tc>
                  <a:txBody>
                    <a:bodyPr/>
                    <a:lstStyle/>
                    <a:p>
                      <a:pPr algn="ctr" fontAlgn="t"/>
                      <a:r>
                        <a:rPr lang="en-US">
                          <a:effectLst/>
                        </a:rPr>
                        <a:t>0</a:t>
                      </a: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dirty="0">
                          <a:effectLst/>
                        </a:rPr>
                        <a:t>0</a:t>
                      </a: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dirty="0">
                          <a:effectLst/>
                        </a:rPr>
                        <a:t>0</a:t>
                      </a: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dirty="0">
                          <a:effectLst/>
                        </a:rPr>
                        <a:t>0</a:t>
                      </a: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>
                          <a:effectLst/>
                        </a:rPr>
                        <a:t>0</a:t>
                      </a: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b="1">
                          <a:effectLst/>
                        </a:rPr>
                        <a:t>I</a:t>
                      </a:r>
                      <a:endParaRPr lang="en-US">
                        <a:effectLst/>
                      </a:endParaRP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9839086"/>
                  </a:ext>
                </a:extLst>
              </a:tr>
              <a:tr h="375393">
                <a:tc>
                  <a:txBody>
                    <a:bodyPr/>
                    <a:lstStyle/>
                    <a:p>
                      <a:pPr algn="ctr" fontAlgn="t"/>
                      <a:r>
                        <a:rPr lang="en-US">
                          <a:effectLst/>
                        </a:rPr>
                        <a:t>0</a:t>
                      </a: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>
                          <a:effectLst/>
                        </a:rPr>
                        <a:t>1</a:t>
                      </a: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>
                          <a:effectLst/>
                        </a:rPr>
                        <a:t>0</a:t>
                      </a: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>
                          <a:effectLst/>
                        </a:rPr>
                        <a:t>0</a:t>
                      </a: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b="1">
                          <a:effectLst/>
                        </a:rPr>
                        <a:t>I</a:t>
                      </a:r>
                      <a:endParaRPr lang="en-US">
                        <a:effectLst/>
                      </a:endParaRP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>
                          <a:effectLst/>
                        </a:rPr>
                        <a:t>0</a:t>
                      </a: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1350230"/>
                  </a:ext>
                </a:extLst>
              </a:tr>
              <a:tr h="375393">
                <a:tc>
                  <a:txBody>
                    <a:bodyPr/>
                    <a:lstStyle/>
                    <a:p>
                      <a:pPr algn="ctr" fontAlgn="t"/>
                      <a:r>
                        <a:rPr lang="en-US">
                          <a:effectLst/>
                        </a:rPr>
                        <a:t>1</a:t>
                      </a: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>
                          <a:effectLst/>
                        </a:rPr>
                        <a:t>0</a:t>
                      </a: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>
                          <a:effectLst/>
                        </a:rPr>
                        <a:t>0</a:t>
                      </a: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b="1">
                          <a:effectLst/>
                        </a:rPr>
                        <a:t>I</a:t>
                      </a:r>
                      <a:endParaRPr lang="en-US">
                        <a:effectLst/>
                      </a:endParaRP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>
                          <a:effectLst/>
                        </a:rPr>
                        <a:t>0</a:t>
                      </a: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>
                          <a:effectLst/>
                        </a:rPr>
                        <a:t>0</a:t>
                      </a: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4585867"/>
                  </a:ext>
                </a:extLst>
              </a:tr>
              <a:tr h="375393">
                <a:tc>
                  <a:txBody>
                    <a:bodyPr/>
                    <a:lstStyle/>
                    <a:p>
                      <a:pPr algn="ctr" fontAlgn="t"/>
                      <a:r>
                        <a:rPr lang="en-US">
                          <a:effectLst/>
                        </a:rPr>
                        <a:t>1</a:t>
                      </a: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>
                          <a:effectLst/>
                        </a:rPr>
                        <a:t>1</a:t>
                      </a: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b="1">
                          <a:effectLst/>
                        </a:rPr>
                        <a:t>I</a:t>
                      </a:r>
                      <a:endParaRPr lang="en-US">
                        <a:effectLst/>
                      </a:endParaRP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>
                          <a:effectLst/>
                        </a:rPr>
                        <a:t>0</a:t>
                      </a: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>
                          <a:effectLst/>
                        </a:rPr>
                        <a:t>0</a:t>
                      </a: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dirty="0">
                          <a:effectLst/>
                        </a:rPr>
                        <a:t>0</a:t>
                      </a: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0459259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A5637940-CC11-49F1-8029-16B1FA5F70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81783"/>
            <a:ext cx="4897710" cy="3215840"/>
          </a:xfrm>
          <a:prstGeom prst="rect">
            <a:avLst/>
          </a:prstGeom>
        </p:spPr>
      </p:pic>
      <p:pic>
        <p:nvPicPr>
          <p:cNvPr id="10246" name="Picture 6" descr="Digital Circuits - De-Multiplexers - Tutorialspoint">
            <a:extLst>
              <a:ext uri="{FF2B5EF4-FFF2-40B4-BE49-F238E27FC236}">
                <a16:creationId xmlns:a16="http://schemas.microsoft.com/office/drawing/2014/main" id="{34F0266C-57A4-40A0-B8DE-D92D4098C1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454" y="4297155"/>
            <a:ext cx="5265637" cy="2377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139585" y="91691"/>
            <a:ext cx="33639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De-multiplexer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3483550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1904"/>
            <a:ext cx="10515600" cy="1325563"/>
          </a:xfrm>
        </p:spPr>
        <p:txBody>
          <a:bodyPr/>
          <a:lstStyle/>
          <a:p>
            <a:r>
              <a:rPr lang="en-US" dirty="0"/>
              <a:t>Application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5794" y="1212385"/>
            <a:ext cx="7025498" cy="4652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1312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1:8 De-Multiplexer using lower order De-Mux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675" y="1690688"/>
            <a:ext cx="5792008" cy="4553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93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0611" y="792993"/>
            <a:ext cx="9591581" cy="3246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Q1. What is the primary function of a multiplexer?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To perform arithmetic operations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To select one input from multiple inputs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To store data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 To decode data</a:t>
            </a:r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130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CAA07-0387-A98D-DB54-1A7B13CEE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8910" y="394623"/>
            <a:ext cx="10515600" cy="755752"/>
          </a:xfrm>
        </p:spPr>
        <p:txBody>
          <a:bodyPr/>
          <a:lstStyle/>
          <a:p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Typical Application of a MUX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08952B-F265-BF2E-5D2E-2759279BE6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0375"/>
            <a:ext cx="10515600" cy="5026588"/>
          </a:xfrm>
        </p:spPr>
        <p:txBody>
          <a:bodyPr>
            <a:norm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of the primary applications of multiplexers is to provide for the transmission of information from several sources over a single path. This process is known as 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multiplexing</a:t>
            </a:r>
            <a:endParaRPr lang="en-IN" sz="16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2105A9-CB46-40AE-0AAB-95A2A7C838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012" y="1906127"/>
            <a:ext cx="6401355" cy="3932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313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dirty="0"/>
              <a:t>Q. </a:t>
            </a:r>
            <a:r>
              <a:rPr lang="en-US" dirty="0"/>
              <a:t>The two input MUX would have __________</a:t>
            </a:r>
          </a:p>
          <a:p>
            <a:pPr marL="0" indent="0">
              <a:buNone/>
            </a:pPr>
            <a:br>
              <a:rPr lang="en-US" dirty="0"/>
            </a:br>
            <a:r>
              <a:rPr lang="en-US" dirty="0"/>
              <a:t>a) 1 select line</a:t>
            </a:r>
            <a:br>
              <a:rPr lang="en-US" dirty="0"/>
            </a:br>
            <a:r>
              <a:rPr lang="en-US" dirty="0"/>
              <a:t>b) 2 select lines</a:t>
            </a:r>
            <a:br>
              <a:rPr lang="en-US" dirty="0"/>
            </a:br>
            <a:r>
              <a:rPr lang="en-US" dirty="0"/>
              <a:t>c) 4 select lines</a:t>
            </a:r>
            <a:br>
              <a:rPr lang="en-US" dirty="0"/>
            </a:br>
            <a:r>
              <a:rPr lang="en-US" dirty="0"/>
              <a:t>d) 3 select lines</a:t>
            </a:r>
            <a:endParaRPr lang="en-IN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653054" y="570271"/>
            <a:ext cx="3307307" cy="818390"/>
          </a:xfrm>
          <a:solidFill>
            <a:schemeClr val="accent6"/>
          </a:solidFill>
        </p:spPr>
        <p:txBody>
          <a:bodyPr/>
          <a:lstStyle/>
          <a:p>
            <a:r>
              <a:rPr lang="en-IN" dirty="0"/>
              <a:t>MCQ</a:t>
            </a:r>
          </a:p>
        </p:txBody>
      </p:sp>
    </p:spTree>
    <p:extLst>
      <p:ext uri="{BB962C8B-B14F-4D97-AF65-F5344CB8AC3E}">
        <p14:creationId xmlns:p14="http://schemas.microsoft.com/office/powerpoint/2010/main" val="1013210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dirty="0"/>
              <a:t>Q. </a:t>
            </a:r>
            <a:r>
              <a:rPr lang="en-US" dirty="0"/>
              <a:t>4 to 1 MUX would have ____________</a:t>
            </a:r>
          </a:p>
          <a:p>
            <a:pPr marL="0" indent="0">
              <a:buNone/>
            </a:pPr>
            <a:br>
              <a:rPr lang="en-US" dirty="0"/>
            </a:br>
            <a:r>
              <a:rPr lang="en-US" dirty="0"/>
              <a:t>a) 2 inputs</a:t>
            </a:r>
            <a:br>
              <a:rPr lang="en-US" dirty="0"/>
            </a:br>
            <a:r>
              <a:rPr lang="en-US" dirty="0"/>
              <a:t>b) 3 inputs</a:t>
            </a:r>
            <a:br>
              <a:rPr lang="en-US" dirty="0"/>
            </a:br>
            <a:r>
              <a:rPr lang="en-US" dirty="0"/>
              <a:t>c) 4 inputs</a:t>
            </a:r>
            <a:br>
              <a:rPr lang="en-US" dirty="0"/>
            </a:br>
            <a:r>
              <a:rPr lang="en-US" dirty="0"/>
              <a:t>d) 5 inputs</a:t>
            </a:r>
            <a:endParaRPr lang="en-IN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165942" y="543386"/>
            <a:ext cx="3252716" cy="1143000"/>
          </a:xfrm>
          <a:solidFill>
            <a:schemeClr val="accent6"/>
          </a:solidFill>
        </p:spPr>
        <p:txBody>
          <a:bodyPr/>
          <a:lstStyle/>
          <a:p>
            <a:r>
              <a:rPr lang="en-IN" dirty="0"/>
              <a:t>MCQ</a:t>
            </a:r>
          </a:p>
        </p:txBody>
      </p:sp>
    </p:spTree>
    <p:extLst>
      <p:ext uri="{BB962C8B-B14F-4D97-AF65-F5344CB8AC3E}">
        <p14:creationId xmlns:p14="http://schemas.microsoft.com/office/powerpoint/2010/main" val="2736910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DB5C7B6-1F94-48DB-B9C9-5A50E8393EEC}"/>
              </a:ext>
            </a:extLst>
          </p:cNvPr>
          <p:cNvGraphicFramePr>
            <a:graphicFrameLocks noGrp="1"/>
          </p:cNvGraphicFramePr>
          <p:nvPr/>
        </p:nvGraphicFramePr>
        <p:xfrm>
          <a:off x="433792" y="3502114"/>
          <a:ext cx="2915688" cy="3053306"/>
        </p:xfrm>
        <a:graphic>
          <a:graphicData uri="http://schemas.openxmlformats.org/drawingml/2006/table">
            <a:tbl>
              <a:tblPr/>
              <a:tblGrid>
                <a:gridCol w="971896">
                  <a:extLst>
                    <a:ext uri="{9D8B030D-6E8A-4147-A177-3AD203B41FA5}">
                      <a16:colId xmlns:a16="http://schemas.microsoft.com/office/drawing/2014/main" val="2267602759"/>
                    </a:ext>
                  </a:extLst>
                </a:gridCol>
                <a:gridCol w="971896">
                  <a:extLst>
                    <a:ext uri="{9D8B030D-6E8A-4147-A177-3AD203B41FA5}">
                      <a16:colId xmlns:a16="http://schemas.microsoft.com/office/drawing/2014/main" val="3805200399"/>
                    </a:ext>
                  </a:extLst>
                </a:gridCol>
                <a:gridCol w="971896">
                  <a:extLst>
                    <a:ext uri="{9D8B030D-6E8A-4147-A177-3AD203B41FA5}">
                      <a16:colId xmlns:a16="http://schemas.microsoft.com/office/drawing/2014/main" val="1423807114"/>
                    </a:ext>
                  </a:extLst>
                </a:gridCol>
              </a:tblGrid>
              <a:tr h="624466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Selection Lines</a:t>
                      </a: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Output</a:t>
                      </a: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6742713"/>
                  </a:ext>
                </a:extLst>
              </a:tr>
              <a:tr h="48576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sz="1800" b="1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8809719"/>
                  </a:ext>
                </a:extLst>
              </a:tr>
              <a:tr h="48576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8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800796"/>
                  </a:ext>
                </a:extLst>
              </a:tr>
              <a:tr h="48576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8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2043519"/>
                  </a:ext>
                </a:extLst>
              </a:tr>
              <a:tr h="48576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8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2708223"/>
                  </a:ext>
                </a:extLst>
              </a:tr>
              <a:tr h="48576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8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9392247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22433FC0-6F4F-44F7-8ABE-C705686A85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418" y="846253"/>
            <a:ext cx="2915687" cy="25096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57D3ADC-CC3B-47BB-ACCF-A7D0309078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6323" y="4419463"/>
            <a:ext cx="5086980" cy="6093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226D00A-2DB1-437A-AA35-C294319550B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506"/>
          <a:stretch/>
        </p:blipFill>
        <p:spPr>
          <a:xfrm>
            <a:off x="5785810" y="1007797"/>
            <a:ext cx="4373265" cy="300761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64D8160E-4380-4E22-8103-62BD944AE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1037"/>
          </a:xfrm>
          <a:solidFill>
            <a:schemeClr val="accent6"/>
          </a:solidFill>
        </p:spPr>
        <p:txBody>
          <a:bodyPr>
            <a:normAutofit fontScale="90000"/>
          </a:bodyPr>
          <a:lstStyle/>
          <a:p>
            <a:r>
              <a:rPr lang="en-US" b="1" dirty="0"/>
              <a:t>4:1 Multiplexer</a:t>
            </a:r>
          </a:p>
        </p:txBody>
      </p:sp>
    </p:spTree>
    <p:extLst>
      <p:ext uri="{BB962C8B-B14F-4D97-AF65-F5344CB8AC3E}">
        <p14:creationId xmlns:p14="http://schemas.microsoft.com/office/powerpoint/2010/main" val="32526281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A23D9F4-21C1-448E-A5D6-E9CAF2BB8B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10008"/>
            <a:ext cx="8892434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Q. Y(A, B,C) = ∑m (1, 3, 5, 6) implement with 4:1 multiplexer</a:t>
            </a:r>
          </a:p>
        </p:txBody>
      </p:sp>
    </p:spTree>
    <p:extLst>
      <p:ext uri="{BB962C8B-B14F-4D97-AF65-F5344CB8AC3E}">
        <p14:creationId xmlns:p14="http://schemas.microsoft.com/office/powerpoint/2010/main" val="3570279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5219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Q. Y(A, B,C) = ∑m (1, 2, 4, 5) implement with 4:1 multiplexer.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2127469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11623</TotalTime>
  <Words>619</Words>
  <Application>Microsoft Office PowerPoint</Application>
  <PresentationFormat>Widescreen</PresentationFormat>
  <Paragraphs>173</Paragraphs>
  <Slides>22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Aptos</vt:lpstr>
      <vt:lpstr>Aptos Display</vt:lpstr>
      <vt:lpstr>Arial</vt:lpstr>
      <vt:lpstr>Calibri</vt:lpstr>
      <vt:lpstr>Cambria Math</vt:lpstr>
      <vt:lpstr>Times New Roman</vt:lpstr>
      <vt:lpstr>1_Office Theme</vt:lpstr>
      <vt:lpstr>Equation</vt:lpstr>
      <vt:lpstr>PowerPoint Presentation</vt:lpstr>
      <vt:lpstr>Multiplexer</vt:lpstr>
      <vt:lpstr>PowerPoint Presentation</vt:lpstr>
      <vt:lpstr>Typical Application of a MUX</vt:lpstr>
      <vt:lpstr>MCQ</vt:lpstr>
      <vt:lpstr>MCQ</vt:lpstr>
      <vt:lpstr>4:1 Multiplexer</vt:lpstr>
      <vt:lpstr>PowerPoint Presentation</vt:lpstr>
      <vt:lpstr>PowerPoint Presentation</vt:lpstr>
      <vt:lpstr>Expression implementation with Multiplexer</vt:lpstr>
      <vt:lpstr>MCQ</vt:lpstr>
      <vt:lpstr>Logic Gate implementation with 2:1 Multiplexer</vt:lpstr>
      <vt:lpstr>PowerPoint Presentation</vt:lpstr>
      <vt:lpstr>Logic Gate implementation with 2:1 Multiplexer</vt:lpstr>
      <vt:lpstr>Logic Gate implementation with 2:1 Multiplexer</vt:lpstr>
      <vt:lpstr>4:1 Mux using 2:1 Mux</vt:lpstr>
      <vt:lpstr>Q. Design 16:1 MUX using 4:1 MUX</vt:lpstr>
      <vt:lpstr>Question:</vt:lpstr>
      <vt:lpstr>8:1 Multiplexer</vt:lpstr>
      <vt:lpstr>PowerPoint Presentation</vt:lpstr>
      <vt:lpstr>Application</vt:lpstr>
      <vt:lpstr>1:8 De-Multiplexer using lower order De-Mux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lovi raj gupta</dc:creator>
  <cp:lastModifiedBy>kumud.2804@outlook.com</cp:lastModifiedBy>
  <cp:revision>72</cp:revision>
  <dcterms:created xsi:type="dcterms:W3CDTF">2024-12-19T08:47:23Z</dcterms:created>
  <dcterms:modified xsi:type="dcterms:W3CDTF">2025-07-17T06:58:51Z</dcterms:modified>
</cp:coreProperties>
</file>