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28" r:id="rId2"/>
    <p:sldId id="4029" r:id="rId3"/>
    <p:sldId id="4030" r:id="rId4"/>
    <p:sldId id="4024" r:id="rId5"/>
    <p:sldId id="4015" r:id="rId6"/>
    <p:sldId id="4012" r:id="rId7"/>
    <p:sldId id="4025" r:id="rId8"/>
    <p:sldId id="4032" r:id="rId9"/>
    <p:sldId id="4026" r:id="rId10"/>
    <p:sldId id="4027" r:id="rId11"/>
    <p:sldId id="4034" r:id="rId12"/>
    <p:sldId id="4045" r:id="rId13"/>
    <p:sldId id="4047" r:id="rId14"/>
    <p:sldId id="4016" r:id="rId15"/>
    <p:sldId id="4036" r:id="rId16"/>
    <p:sldId id="4037" r:id="rId17"/>
    <p:sldId id="4018" r:id="rId18"/>
    <p:sldId id="4038" r:id="rId19"/>
    <p:sldId id="4046" r:id="rId20"/>
    <p:sldId id="402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eta Chander" initials="SC" lastIdx="1" clrIdx="0">
    <p:extLst>
      <p:ext uri="{19B8F6BF-5375-455C-9EA6-DF929625EA0E}">
        <p15:presenceInfo xmlns:p15="http://schemas.microsoft.com/office/powerpoint/2012/main" userId="f6494cc9e0c309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18-01-2025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18-01-2025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18-01-2025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18-01-2025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18-01-2025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18-01-2025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18-01-2025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18-01-2025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18-01-2025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18-01-2025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18-01-2025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9EC9-C142-46A2-9EE7-6BAF7D5DF338}" type="datetimeFigureOut">
              <a:rPr lang="en-IN" smtClean="0"/>
              <a:t>18-01-2025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0C57A-EB01-5294-F8AB-F5CA01DD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87" y="806980"/>
            <a:ext cx="7263524" cy="58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DFBB2-5031-8FDF-27DB-6EBF7B0BB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BE28B50-331E-57CA-D403-CD54CE70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521"/>
            <a:ext cx="11676580" cy="9784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Half Adder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02637-6B77-2F50-94DA-648C08F2D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286" y="723761"/>
            <a:ext cx="2906413" cy="23881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793316-B5A6-0C95-EA6A-06A7045F8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44" y="723761"/>
            <a:ext cx="2654436" cy="27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9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DFA4F-7384-2EBA-5B9A-CF813A26C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082063-0C95-6E45-79DC-413EE355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521"/>
            <a:ext cx="11676580" cy="9784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Half Adder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B6E652-D03C-F9A7-05DB-3DFDB42650A5}"/>
              </a:ext>
            </a:extLst>
          </p:cNvPr>
          <p:cNvSpPr txBox="1">
            <a:spLocks/>
          </p:cNvSpPr>
          <p:nvPr/>
        </p:nvSpPr>
        <p:spPr>
          <a:xfrm>
            <a:off x="369612" y="1151921"/>
            <a:ext cx="11432087" cy="515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Diagram and Truth Table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25A14-7611-847E-F1AA-627CDEB22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286" y="4338718"/>
            <a:ext cx="2906413" cy="2388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CF80D9-9C9B-DAD9-EA0F-E36EF2599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421" y="727503"/>
            <a:ext cx="3581584" cy="34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2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8FEAA-5D76-EFFB-E692-81CC16327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07D71F-C177-8C8E-064E-F47836F6130C}"/>
              </a:ext>
            </a:extLst>
          </p:cNvPr>
          <p:cNvSpPr txBox="1">
            <a:spLocks/>
          </p:cNvSpPr>
          <p:nvPr/>
        </p:nvSpPr>
        <p:spPr>
          <a:xfrm>
            <a:off x="0" y="523206"/>
            <a:ext cx="11676580" cy="7667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</a:rPr>
              <a:t>Quick Quiz: Poll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A854C96-FFBD-31B9-CD19-22027FF5D1A6}"/>
              </a:ext>
            </a:extLst>
          </p:cNvPr>
          <p:cNvSpPr txBox="1">
            <a:spLocks/>
          </p:cNvSpPr>
          <p:nvPr/>
        </p:nvSpPr>
        <p:spPr>
          <a:xfrm>
            <a:off x="540831" y="1721292"/>
            <a:ext cx="1156056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If A and B are the inputs of a half adder, the sum is given by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a) A AND 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b) A OR 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c) A XOR 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d) A EX-NOR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65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72C06-56A7-91CA-E42A-6BA116523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C9E248-5174-9C7A-8E9E-F4437F472CCE}"/>
              </a:ext>
            </a:extLst>
          </p:cNvPr>
          <p:cNvSpPr txBox="1">
            <a:spLocks/>
          </p:cNvSpPr>
          <p:nvPr/>
        </p:nvSpPr>
        <p:spPr>
          <a:xfrm>
            <a:off x="0" y="523206"/>
            <a:ext cx="11676580" cy="7667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</a:rPr>
              <a:t>Quick Quiz: Poll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788424-3AD2-3FD2-1580-6D24D425B333}"/>
              </a:ext>
            </a:extLst>
          </p:cNvPr>
          <p:cNvSpPr txBox="1">
            <a:spLocks/>
          </p:cNvSpPr>
          <p:nvPr/>
        </p:nvSpPr>
        <p:spPr>
          <a:xfrm>
            <a:off x="443151" y="158772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 Total number of inputs in a half adder is __________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a)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b) 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c) 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d)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5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8E5BD-FBF1-7B51-0BB4-457F7DECD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EC86464-8033-7014-F18A-0DE96553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521"/>
            <a:ext cx="11676580" cy="9784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Full Adder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E665E-5807-8C7D-39B3-394C4B859217}"/>
              </a:ext>
            </a:extLst>
          </p:cNvPr>
          <p:cNvSpPr txBox="1"/>
          <p:nvPr/>
        </p:nvSpPr>
        <p:spPr>
          <a:xfrm>
            <a:off x="698500" y="1468212"/>
            <a:ext cx="118645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          A combinational logic circuit with 3 inputs and 2 outputs. </a:t>
            </a:r>
          </a:p>
          <a:p>
            <a:endParaRPr lang="en-US" sz="2400" dirty="0"/>
          </a:p>
          <a:p>
            <a:r>
              <a:rPr lang="en-US" sz="2400" dirty="0"/>
              <a:t>  </a:t>
            </a:r>
          </a:p>
          <a:p>
            <a:r>
              <a:rPr lang="en-US" sz="2400" dirty="0"/>
              <a:t>  The Full adder circuit adds 3 bits including carry.</a:t>
            </a:r>
          </a:p>
        </p:txBody>
      </p:sp>
      <p:sp>
        <p:nvSpPr>
          <p:cNvPr id="12" name="Arrow: Left-Up 11">
            <a:extLst>
              <a:ext uri="{FF2B5EF4-FFF2-40B4-BE49-F238E27FC236}">
                <a16:creationId xmlns:a16="http://schemas.microsoft.com/office/drawing/2014/main" id="{CFBA5301-4C0E-5AA5-B228-08F6357A43C1}"/>
              </a:ext>
            </a:extLst>
          </p:cNvPr>
          <p:cNvSpPr/>
          <p:nvPr/>
        </p:nvSpPr>
        <p:spPr>
          <a:xfrm rot="10800000">
            <a:off x="787705" y="1448817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ECBB3A-02A4-FE65-F405-65F05444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97" y="3903191"/>
            <a:ext cx="5929571" cy="2232482"/>
          </a:xfrm>
          <a:prstGeom prst="rect">
            <a:avLst/>
          </a:prstGeom>
        </p:spPr>
      </p:pic>
      <p:pic>
        <p:nvPicPr>
          <p:cNvPr id="14" name="Picture 6" descr="Full Adder truth table. | Download Table">
            <a:extLst>
              <a:ext uri="{FF2B5EF4-FFF2-40B4-BE49-F238E27FC236}">
                <a16:creationId xmlns:a16="http://schemas.microsoft.com/office/drawing/2014/main" id="{48CD57BB-13C0-95C3-AF97-2F866D19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706" y="3057267"/>
            <a:ext cx="3734999" cy="28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3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1E859-838E-1700-4779-B3CF3EEEF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C1C75C7-1F0B-8B67-205D-4A8586E5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521"/>
            <a:ext cx="11676580" cy="9784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Full Adder</a:t>
            </a:r>
          </a:p>
        </p:txBody>
      </p:sp>
      <p:pic>
        <p:nvPicPr>
          <p:cNvPr id="3" name="Picture 6" descr="Full Adder truth table. | Download Table">
            <a:extLst>
              <a:ext uri="{FF2B5EF4-FFF2-40B4-BE49-F238E27FC236}">
                <a16:creationId xmlns:a16="http://schemas.microsoft.com/office/drawing/2014/main" id="{6A0BBBE2-3EB3-7B08-1F5F-4F3D81499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1000039"/>
            <a:ext cx="3568700" cy="26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F26BE-3020-F377-6AB6-C3DF2D47D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305" y="4119727"/>
            <a:ext cx="3244895" cy="129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93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74BE6-FAE6-AF69-4FA0-038DE2FD8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6EAC24-A0A9-2B8E-ECE8-39B53D75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521"/>
            <a:ext cx="11676580" cy="9784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Full Adder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90FC4-28C4-7F40-F75E-6C53826D0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664" y="1144416"/>
            <a:ext cx="4911582" cy="3807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CB8E08-FECE-7F5B-54A8-0AD261205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4" y="707949"/>
            <a:ext cx="3029716" cy="24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1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222CC-3615-3449-E9EC-9ED2FCEDE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CB8E3-AC66-4ABA-C266-D36CDF00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32" y="1071635"/>
            <a:ext cx="11619992" cy="1125900"/>
          </a:xfrm>
        </p:spPr>
        <p:txBody>
          <a:bodyPr>
            <a:norm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r>
              <a:rPr lang="en-US" sz="3000" dirty="0">
                <a:latin typeface="+mn-lt"/>
                <a:cs typeface="Carlito"/>
              </a:rPr>
              <a:t>1-bit Full-adder </a:t>
            </a:r>
            <a:r>
              <a:rPr lang="en-US" sz="3000" spc="-5" dirty="0">
                <a:latin typeface="+mn-lt"/>
                <a:cs typeface="Carlito"/>
              </a:rPr>
              <a:t>implemented </a:t>
            </a:r>
            <a:r>
              <a:rPr lang="en-US" sz="3000" dirty="0">
                <a:latin typeface="+mn-lt"/>
                <a:cs typeface="Carlito"/>
              </a:rPr>
              <a:t>with </a:t>
            </a:r>
            <a:r>
              <a:rPr lang="en-US" sz="3000" spc="-5" dirty="0">
                <a:solidFill>
                  <a:srgbClr val="0000FF"/>
                </a:solidFill>
                <a:latin typeface="+mn-lt"/>
                <a:cs typeface="Carlito"/>
              </a:rPr>
              <a:t>two half</a:t>
            </a:r>
            <a:r>
              <a:rPr lang="en-US" sz="3000" spc="-140" dirty="0">
                <a:solidFill>
                  <a:srgbClr val="0000FF"/>
                </a:solidFill>
                <a:latin typeface="+mn-lt"/>
                <a:cs typeface="Carlito"/>
              </a:rPr>
              <a:t> </a:t>
            </a:r>
            <a:r>
              <a:rPr lang="en-US" sz="3000" spc="-10" dirty="0">
                <a:solidFill>
                  <a:srgbClr val="0000FF"/>
                </a:solidFill>
                <a:latin typeface="+mn-lt"/>
                <a:cs typeface="Carlito"/>
              </a:rPr>
              <a:t>adders  </a:t>
            </a:r>
            <a:r>
              <a:rPr lang="en-US" sz="3000" dirty="0">
                <a:solidFill>
                  <a:srgbClr val="0000FF"/>
                </a:solidFill>
                <a:latin typeface="+mn-lt"/>
                <a:cs typeface="Carlito"/>
              </a:rPr>
              <a:t>and one </a:t>
            </a:r>
            <a:r>
              <a:rPr lang="en-US" sz="3000" spc="-5" dirty="0">
                <a:solidFill>
                  <a:srgbClr val="0000FF"/>
                </a:solidFill>
                <a:latin typeface="+mn-lt"/>
                <a:cs typeface="Carlito"/>
              </a:rPr>
              <a:t>OR </a:t>
            </a:r>
            <a:r>
              <a:rPr lang="en-US" sz="3000" spc="-25" dirty="0">
                <a:solidFill>
                  <a:srgbClr val="0000FF"/>
                </a:solidFill>
                <a:latin typeface="+mn-lt"/>
                <a:cs typeface="Carlito"/>
              </a:rPr>
              <a:t>gate</a:t>
            </a:r>
            <a:endParaRPr lang="en-US" sz="3000" dirty="0">
              <a:latin typeface="+mn-lt"/>
              <a:cs typeface="Carlito"/>
            </a:endParaRPr>
          </a:p>
        </p:txBody>
      </p:sp>
      <p:pic>
        <p:nvPicPr>
          <p:cNvPr id="4" name="Picture 6" descr="Full Adder truth table. | Download Table">
            <a:extLst>
              <a:ext uri="{FF2B5EF4-FFF2-40B4-BE49-F238E27FC236}">
                <a16:creationId xmlns:a16="http://schemas.microsoft.com/office/drawing/2014/main" id="{2E73AAE8-A021-6683-A9E1-E560B7406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243" y="2270030"/>
            <a:ext cx="2710921" cy="204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8C20057-B1A2-7BC1-F4BE-0472CF9AB77E}"/>
              </a:ext>
            </a:extLst>
          </p:cNvPr>
          <p:cNvSpPr/>
          <p:nvPr/>
        </p:nvSpPr>
        <p:spPr>
          <a:xfrm>
            <a:off x="108432" y="1431385"/>
            <a:ext cx="774700" cy="406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F25200-F6BE-4922-D7BB-99045C9F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560" y="4660466"/>
            <a:ext cx="3429140" cy="8200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F7336A-0363-825B-BD28-33DE44397541}"/>
              </a:ext>
            </a:extLst>
          </p:cNvPr>
          <p:cNvSpPr txBox="1">
            <a:spLocks/>
          </p:cNvSpPr>
          <p:nvPr/>
        </p:nvSpPr>
        <p:spPr>
          <a:xfrm>
            <a:off x="0" y="364521"/>
            <a:ext cx="11676580" cy="97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C00000"/>
                </a:solidFill>
              </a:rPr>
              <a:t>Full Adder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AEACE-1BD9-4774-9E88-3776518CB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32" y="2050053"/>
            <a:ext cx="7627616" cy="19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7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B8BDF-6615-7893-FAF4-E0C74D06A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2359F7-CC64-11F2-743B-492FA065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460" y="1687183"/>
            <a:ext cx="3429140" cy="8200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7143A9-FFED-B6F7-5D9B-45F63845127A}"/>
              </a:ext>
            </a:extLst>
          </p:cNvPr>
          <p:cNvSpPr txBox="1">
            <a:spLocks/>
          </p:cNvSpPr>
          <p:nvPr/>
        </p:nvSpPr>
        <p:spPr>
          <a:xfrm>
            <a:off x="0" y="364521"/>
            <a:ext cx="11676580" cy="97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C00000"/>
                </a:solidFill>
              </a:rPr>
              <a:t>Full Adder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DFF7DD-7EA3-B40E-1C08-FF4960442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32" y="1342939"/>
            <a:ext cx="7627616" cy="1997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A28DAE-858D-CF9A-8E9E-22B4C3D98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3453037"/>
            <a:ext cx="6945836" cy="30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3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8FEAA-5D76-EFFB-E692-81CC16327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07D71F-C177-8C8E-064E-F47836F6130C}"/>
              </a:ext>
            </a:extLst>
          </p:cNvPr>
          <p:cNvSpPr txBox="1">
            <a:spLocks/>
          </p:cNvSpPr>
          <p:nvPr/>
        </p:nvSpPr>
        <p:spPr>
          <a:xfrm>
            <a:off x="0" y="523206"/>
            <a:ext cx="11676580" cy="7667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</a:rPr>
              <a:t>Quick Quiz: Poll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7E1FE7-9217-1FF7-1E22-DB9A436E1552}"/>
              </a:ext>
            </a:extLst>
          </p:cNvPr>
          <p:cNvSpPr txBox="1">
            <a:spLocks/>
          </p:cNvSpPr>
          <p:nvPr/>
        </p:nvSpPr>
        <p:spPr>
          <a:xfrm>
            <a:off x="580490" y="163909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If A, B and C are the inputs of a full adder then the carry is given by __________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a) A AND B OR (A </a:t>
            </a:r>
            <a:r>
              <a:rPr lang="en-IN" altLang="en-US"/>
              <a:t>X</a:t>
            </a:r>
            <a:r>
              <a:rPr lang="en-US"/>
              <a:t>OR B) AND 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b) A OR B OR (A AND B) 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c) (A AND B) OR (A AND B)C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d) A XOR B XOR (A XOR B) AND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0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65C2D-8E06-6A54-EDDF-4C38634B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2</a:t>
            </a:fld>
            <a:endParaRPr lang="en-IN"/>
          </a:p>
        </p:txBody>
      </p:sp>
      <p:pic>
        <p:nvPicPr>
          <p:cNvPr id="5" name="Content Placeholder 5" descr="A cover of a book&#10;&#10;Description automatically generated">
            <a:extLst>
              <a:ext uri="{FF2B5EF4-FFF2-40B4-BE49-F238E27FC236}">
                <a16:creationId xmlns:a16="http://schemas.microsoft.com/office/drawing/2014/main" id="{E56EEDD5-8330-2889-ADD3-99F616B0F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863" r="-2" b="7116"/>
          <a:stretch/>
        </p:blipFill>
        <p:spPr>
          <a:xfrm>
            <a:off x="6096000" y="879076"/>
            <a:ext cx="4768179" cy="47537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69F312-972F-2DA2-491F-3856DB421BB8}"/>
              </a:ext>
            </a:extLst>
          </p:cNvPr>
          <p:cNvSpPr txBox="1">
            <a:spLocks/>
          </p:cNvSpPr>
          <p:nvPr/>
        </p:nvSpPr>
        <p:spPr>
          <a:xfrm>
            <a:off x="577573" y="1161415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/>
              <a:t>EDU Revolution: Be the Change</a:t>
            </a:r>
            <a:br>
              <a:rPr lang="en-IN" sz="4200"/>
            </a:br>
            <a:r>
              <a:rPr lang="en-US" sz="4200"/>
              <a:t> </a:t>
            </a:r>
            <a:endParaRPr lang="en-IN" sz="4200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ED7F70D0-AD08-C0EE-58FC-18D1155B090C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Year</a:t>
            </a:r>
          </a:p>
          <a:p>
            <a:r>
              <a:rPr lang="en-IN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Beginning</a:t>
            </a:r>
          </a:p>
          <a:p>
            <a:r>
              <a:rPr lang="en-IN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Excitement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1665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c42.com/cdn-cgi/image/quality=75/https:/asset.inc42.com/2024/07/Semicon-listicle-ftr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98" y="1537769"/>
            <a:ext cx="6726725" cy="504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132" y="275187"/>
            <a:ext cx="7379092" cy="14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5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33AD7-3CD5-479C-1D0F-C7102E3A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FE9157-1F7B-C491-B57F-4A880BAAEF28}"/>
              </a:ext>
            </a:extLst>
          </p:cNvPr>
          <p:cNvSpPr/>
          <p:nvPr/>
        </p:nvSpPr>
        <p:spPr>
          <a:xfrm>
            <a:off x="770562" y="2717178"/>
            <a:ext cx="3154166" cy="18082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600" b="1" dirty="0"/>
              <a:t>Combinational Circuits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78EC75D-A10A-2225-80E1-E24B63A13A40}"/>
              </a:ext>
            </a:extLst>
          </p:cNvPr>
          <p:cNvSpPr/>
          <p:nvPr/>
        </p:nvSpPr>
        <p:spPr>
          <a:xfrm>
            <a:off x="3924728" y="2980880"/>
            <a:ext cx="1736333" cy="12752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CD0102-549D-2EDA-54A8-3FDA930BB6BD}"/>
              </a:ext>
            </a:extLst>
          </p:cNvPr>
          <p:cNvSpPr/>
          <p:nvPr/>
        </p:nvSpPr>
        <p:spPr>
          <a:xfrm>
            <a:off x="5911065" y="1259455"/>
            <a:ext cx="3602376" cy="4491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Adder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AC4AAA-7EB8-314B-8434-2E43ED78508A}"/>
              </a:ext>
            </a:extLst>
          </p:cNvPr>
          <p:cNvSpPr/>
          <p:nvPr/>
        </p:nvSpPr>
        <p:spPr>
          <a:xfrm>
            <a:off x="6096000" y="4402464"/>
            <a:ext cx="3520611" cy="4678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De-Multiplexer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C340E0-C843-042F-57C4-0A7D3AACB513}"/>
              </a:ext>
            </a:extLst>
          </p:cNvPr>
          <p:cNvSpPr/>
          <p:nvPr/>
        </p:nvSpPr>
        <p:spPr>
          <a:xfrm>
            <a:off x="5911065" y="1998909"/>
            <a:ext cx="3520610" cy="4491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Subtractor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D7DEAE-7312-171C-1E56-E8BE5D31CDB9}"/>
              </a:ext>
            </a:extLst>
          </p:cNvPr>
          <p:cNvSpPr/>
          <p:nvPr/>
        </p:nvSpPr>
        <p:spPr>
          <a:xfrm>
            <a:off x="5911065" y="2754168"/>
            <a:ext cx="3520610" cy="45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Comparator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EC4829-4CB8-638B-56E6-33D752FC081A}"/>
              </a:ext>
            </a:extLst>
          </p:cNvPr>
          <p:cNvSpPr/>
          <p:nvPr/>
        </p:nvSpPr>
        <p:spPr>
          <a:xfrm>
            <a:off x="6003532" y="3571121"/>
            <a:ext cx="3520610" cy="4678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Multiplexer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E44E11-9DA5-F46B-DB2A-8B23FC9FC916}"/>
              </a:ext>
            </a:extLst>
          </p:cNvPr>
          <p:cNvSpPr/>
          <p:nvPr/>
        </p:nvSpPr>
        <p:spPr>
          <a:xfrm>
            <a:off x="6209870" y="5233806"/>
            <a:ext cx="3314272" cy="428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Encoder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B74B57-AF0C-5846-3AFB-D60849B15DBF}"/>
              </a:ext>
            </a:extLst>
          </p:cNvPr>
          <p:cNvSpPr/>
          <p:nvPr/>
        </p:nvSpPr>
        <p:spPr>
          <a:xfrm>
            <a:off x="6199169" y="6025735"/>
            <a:ext cx="3314272" cy="428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Decoder</a:t>
            </a:r>
          </a:p>
        </p:txBody>
      </p:sp>
    </p:spTree>
    <p:extLst>
      <p:ext uri="{BB962C8B-B14F-4D97-AF65-F5344CB8AC3E}">
        <p14:creationId xmlns:p14="http://schemas.microsoft.com/office/powerpoint/2010/main" val="428470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7F1B1-0CD9-D8FF-1714-DED33D594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BF6A62-C565-C6A5-EEB1-F478670AAA67}"/>
              </a:ext>
            </a:extLst>
          </p:cNvPr>
          <p:cNvSpPr txBox="1"/>
          <p:nvPr/>
        </p:nvSpPr>
        <p:spPr>
          <a:xfrm>
            <a:off x="5188111" y="1748672"/>
            <a:ext cx="6617868" cy="2159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IN" sz="3600" b="1" i="0" u="none" strike="noStrike" baseline="0" dirty="0"/>
              <a:t>Combination Circuits</a:t>
            </a:r>
          </a:p>
          <a:p>
            <a:pPr algn="just">
              <a:lnSpc>
                <a:spcPct val="200000"/>
              </a:lnSpc>
            </a:pPr>
            <a:r>
              <a:rPr lang="en-IN" sz="3600" b="1" dirty="0"/>
              <a:t>Adder</a:t>
            </a:r>
            <a:endParaRPr lang="en-IN" sz="3600" b="1" i="0" u="none" strike="noStrike" baseline="0" dirty="0"/>
          </a:p>
        </p:txBody>
      </p:sp>
      <p:sp>
        <p:nvSpPr>
          <p:cNvPr id="3" name="Star: 32 Points 2">
            <a:extLst>
              <a:ext uri="{FF2B5EF4-FFF2-40B4-BE49-F238E27FC236}">
                <a16:creationId xmlns:a16="http://schemas.microsoft.com/office/drawing/2014/main" id="{5A2768D3-E9E3-1FBB-2325-88C0933061A8}"/>
              </a:ext>
            </a:extLst>
          </p:cNvPr>
          <p:cNvSpPr/>
          <p:nvPr/>
        </p:nvSpPr>
        <p:spPr>
          <a:xfrm>
            <a:off x="504843" y="941200"/>
            <a:ext cx="3082247" cy="2609636"/>
          </a:xfrm>
          <a:prstGeom prst="star3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/>
              <a:t>Outline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20561E6E-0863-053B-2E7D-5FD5B97563A0}"/>
              </a:ext>
            </a:extLst>
          </p:cNvPr>
          <p:cNvSpPr/>
          <p:nvPr/>
        </p:nvSpPr>
        <p:spPr>
          <a:xfrm>
            <a:off x="4584700" y="224601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3F231A10-6631-56BF-639A-E6603840EB68}"/>
              </a:ext>
            </a:extLst>
          </p:cNvPr>
          <p:cNvSpPr/>
          <p:nvPr/>
        </p:nvSpPr>
        <p:spPr>
          <a:xfrm>
            <a:off x="4584700" y="330852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8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BED93-AD0A-E11C-A7E0-CD9947E0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6A970D-206C-4300-3114-9820DBEA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7" y="1620674"/>
            <a:ext cx="6111960" cy="259751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757714-9616-AEA1-CDDF-A9115F920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80" y="4293810"/>
            <a:ext cx="11546440" cy="216356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700" dirty="0"/>
              <a:t>For </a:t>
            </a:r>
            <a:r>
              <a:rPr lang="en-US" sz="2700" b="1" dirty="0">
                <a:solidFill>
                  <a:srgbClr val="C00000"/>
                </a:solidFill>
              </a:rPr>
              <a:t>n</a:t>
            </a:r>
            <a:r>
              <a:rPr lang="en-US" sz="2700" dirty="0"/>
              <a:t> input variables, there are </a:t>
            </a:r>
            <a:r>
              <a:rPr lang="en-US" sz="2700" b="1" dirty="0">
                <a:solidFill>
                  <a:srgbClr val="C00000"/>
                </a:solidFill>
              </a:rPr>
              <a:t>2</a:t>
            </a:r>
            <a:r>
              <a:rPr lang="en-US" sz="2700" b="1" baseline="48000" dirty="0">
                <a:solidFill>
                  <a:srgbClr val="C00000"/>
                </a:solidFill>
              </a:rPr>
              <a:t>n</a:t>
            </a:r>
            <a:r>
              <a:rPr lang="en-US" sz="2700" baseline="48000" dirty="0"/>
              <a:t> </a:t>
            </a:r>
            <a:r>
              <a:rPr lang="en-US" sz="2700" dirty="0"/>
              <a:t>possible combinations of binary input.</a:t>
            </a:r>
          </a:p>
          <a:p>
            <a:pPr>
              <a:lnSpc>
                <a:spcPct val="160000"/>
              </a:lnSpc>
            </a:pPr>
            <a:r>
              <a:rPr lang="en-US" sz="2700" dirty="0"/>
              <a:t>For m output variables, only one output combination is possible with each possible combination input value.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AD4C98-183D-B25A-4488-A48416599654}"/>
              </a:ext>
            </a:extLst>
          </p:cNvPr>
          <p:cNvSpPr/>
          <p:nvPr/>
        </p:nvSpPr>
        <p:spPr>
          <a:xfrm>
            <a:off x="907209" y="2046714"/>
            <a:ext cx="1733266" cy="15558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05264A-034D-A14D-FBA7-86DA9BE3D1E6}"/>
              </a:ext>
            </a:extLst>
          </p:cNvPr>
          <p:cNvSpPr/>
          <p:nvPr/>
        </p:nvSpPr>
        <p:spPr>
          <a:xfrm>
            <a:off x="9551525" y="2172940"/>
            <a:ext cx="1733266" cy="15558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E6149-A5E8-ACAF-6934-3C68FCA25DF5}"/>
              </a:ext>
            </a:extLst>
          </p:cNvPr>
          <p:cNvSpPr txBox="1"/>
          <p:nvPr/>
        </p:nvSpPr>
        <p:spPr>
          <a:xfrm>
            <a:off x="1285106" y="2543627"/>
            <a:ext cx="1204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External </a:t>
            </a:r>
          </a:p>
          <a:p>
            <a:r>
              <a:rPr lang="en-IN" sz="2000" b="1" dirty="0">
                <a:solidFill>
                  <a:srgbClr val="C00000"/>
                </a:solidFill>
              </a:rPr>
              <a:t>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CC321-5F8A-6D85-3923-B78C75D57DAC}"/>
              </a:ext>
            </a:extLst>
          </p:cNvPr>
          <p:cNvSpPr txBox="1"/>
          <p:nvPr/>
        </p:nvSpPr>
        <p:spPr>
          <a:xfrm>
            <a:off x="9692336" y="2529923"/>
            <a:ext cx="159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   External </a:t>
            </a:r>
          </a:p>
          <a:p>
            <a:r>
              <a:rPr lang="en-IN" sz="2000" b="1" dirty="0">
                <a:solidFill>
                  <a:srgbClr val="C00000"/>
                </a:solidFill>
              </a:rPr>
              <a:t>destination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45DBD5A-72D7-E74E-08BA-9BDC1BEC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046"/>
            <a:ext cx="11676580" cy="9784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Combinational Circuits</a:t>
            </a:r>
          </a:p>
        </p:txBody>
      </p:sp>
    </p:spTree>
    <p:extLst>
      <p:ext uri="{BB962C8B-B14F-4D97-AF65-F5344CB8AC3E}">
        <p14:creationId xmlns:p14="http://schemas.microsoft.com/office/powerpoint/2010/main" val="363749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0C57A-EB01-5294-F8AB-F5CA01DD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DDD059-CC38-C405-780F-C331208A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046"/>
            <a:ext cx="11676580" cy="9784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Binary Addition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4F2EF-6817-E7BB-A731-90E182AF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158" y="1409418"/>
            <a:ext cx="4277322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7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30C46-1973-5CFB-89F7-B49A959D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A96628-A9F0-3598-CD87-7E82746E6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90588"/>
            <a:ext cx="11353800" cy="5125489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sz="2600" dirty="0"/>
              <a:t>Adder is a digital circuit that performs addition of numbers.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US" sz="2600" dirty="0"/>
          </a:p>
          <a:p>
            <a:pPr algn="just">
              <a:lnSpc>
                <a:spcPct val="160000"/>
              </a:lnSpc>
            </a:pPr>
            <a:endParaRPr lang="en-US" sz="2600" dirty="0"/>
          </a:p>
          <a:p>
            <a:pPr>
              <a:lnSpc>
                <a:spcPct val="160000"/>
              </a:lnSpc>
            </a:pPr>
            <a:endParaRPr lang="en-US" sz="2600" dirty="0"/>
          </a:p>
          <a:p>
            <a:pPr>
              <a:lnSpc>
                <a:spcPct val="160000"/>
              </a:lnSpc>
            </a:pPr>
            <a:endParaRPr lang="en-US" sz="2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03057B-74EF-0BA4-7EC2-28393D88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521"/>
            <a:ext cx="11676580" cy="9784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Adders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F4D87-161F-F860-F297-F1D599E1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1" y="2181258"/>
            <a:ext cx="2481792" cy="1654528"/>
          </a:xfrm>
          <a:prstGeom prst="rect">
            <a:avLst/>
          </a:prstGeom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BD7769A0-3FE4-6D80-A24E-83FEAD432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40" y="4405475"/>
            <a:ext cx="2403143" cy="16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ultimeter | Definition, Uses &amp; Types - Lesson | Study.com">
            <a:extLst>
              <a:ext uri="{FF2B5EF4-FFF2-40B4-BE49-F238E27FC236}">
                <a16:creationId xmlns:a16="http://schemas.microsoft.com/office/drawing/2014/main" id="{B91355F2-32F1-21F1-A5A3-31015D79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655" y="1682353"/>
            <a:ext cx="2870328" cy="26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2997A-3A41-88FB-7D4A-4090D5182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881" y="4557336"/>
            <a:ext cx="3186452" cy="2001984"/>
          </a:xfrm>
          <a:prstGeom prst="rect">
            <a:avLst/>
          </a:prstGeom>
        </p:spPr>
      </p:pic>
      <p:sp>
        <p:nvSpPr>
          <p:cNvPr id="7" name="Star: 32 Points 6">
            <a:extLst>
              <a:ext uri="{FF2B5EF4-FFF2-40B4-BE49-F238E27FC236}">
                <a16:creationId xmlns:a16="http://schemas.microsoft.com/office/drawing/2014/main" id="{A9B3FC77-6090-41DC-DDBA-DBFBFFB1C8C4}"/>
              </a:ext>
            </a:extLst>
          </p:cNvPr>
          <p:cNvSpPr/>
          <p:nvPr/>
        </p:nvSpPr>
        <p:spPr>
          <a:xfrm>
            <a:off x="4117518" y="2850665"/>
            <a:ext cx="2959602" cy="2438389"/>
          </a:xfrm>
          <a:prstGeom prst="star3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Adder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5935FE-F3BB-F72B-1095-8547462D8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770" y="5612733"/>
            <a:ext cx="1905098" cy="10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6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6A173-7679-1EF2-C344-4EDB036E2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FD61D6-CA4D-C757-69CC-F5B96BC4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521"/>
            <a:ext cx="11676580" cy="9784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Types of Adder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58C57D3-F046-9205-1BEA-84CF339A6632}"/>
              </a:ext>
            </a:extLst>
          </p:cNvPr>
          <p:cNvSpPr/>
          <p:nvPr/>
        </p:nvSpPr>
        <p:spPr>
          <a:xfrm rot="20492853">
            <a:off x="429229" y="1494475"/>
            <a:ext cx="2917862" cy="2434976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Types of Adder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B0C50DA-AAE5-B87A-EA23-074D95116CF2}"/>
              </a:ext>
            </a:extLst>
          </p:cNvPr>
          <p:cNvSpPr/>
          <p:nvPr/>
        </p:nvSpPr>
        <p:spPr>
          <a:xfrm rot="20463204">
            <a:off x="3870476" y="2704902"/>
            <a:ext cx="1913790" cy="5185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6BCBE56-FCD7-7776-E195-1344D73F2A10}"/>
              </a:ext>
            </a:extLst>
          </p:cNvPr>
          <p:cNvSpPr/>
          <p:nvPr/>
        </p:nvSpPr>
        <p:spPr>
          <a:xfrm rot="973087">
            <a:off x="3975528" y="4208982"/>
            <a:ext cx="1856007" cy="479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Star: 32 Points 10">
            <a:extLst>
              <a:ext uri="{FF2B5EF4-FFF2-40B4-BE49-F238E27FC236}">
                <a16:creationId xmlns:a16="http://schemas.microsoft.com/office/drawing/2014/main" id="{FEFF06E9-E7EE-70AA-01DA-7111E8935DED}"/>
              </a:ext>
            </a:extLst>
          </p:cNvPr>
          <p:cNvSpPr/>
          <p:nvPr/>
        </p:nvSpPr>
        <p:spPr>
          <a:xfrm>
            <a:off x="6036510" y="1268406"/>
            <a:ext cx="3260998" cy="2279699"/>
          </a:xfrm>
          <a:prstGeom prst="star3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Half Adder</a:t>
            </a:r>
          </a:p>
        </p:txBody>
      </p:sp>
      <p:sp>
        <p:nvSpPr>
          <p:cNvPr id="12" name="Star: 32 Points 11">
            <a:extLst>
              <a:ext uri="{FF2B5EF4-FFF2-40B4-BE49-F238E27FC236}">
                <a16:creationId xmlns:a16="http://schemas.microsoft.com/office/drawing/2014/main" id="{B302BD8D-116D-C90A-AFB5-A38AA5265496}"/>
              </a:ext>
            </a:extLst>
          </p:cNvPr>
          <p:cNvSpPr/>
          <p:nvPr/>
        </p:nvSpPr>
        <p:spPr>
          <a:xfrm>
            <a:off x="6149624" y="3959328"/>
            <a:ext cx="3260998" cy="2174772"/>
          </a:xfrm>
          <a:prstGeom prst="star3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Full Adder</a:t>
            </a:r>
          </a:p>
        </p:txBody>
      </p:sp>
    </p:spTree>
    <p:extLst>
      <p:ext uri="{BB962C8B-B14F-4D97-AF65-F5344CB8AC3E}">
        <p14:creationId xmlns:p14="http://schemas.microsoft.com/office/powerpoint/2010/main" val="256331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FB2B7-23D1-562D-F915-C070A65D3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19604F-B33A-F51C-D3CD-425D96B3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521"/>
            <a:ext cx="11676580" cy="9784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Half Adder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775222-06C2-16F5-B6B2-D9432DC9C15C}"/>
              </a:ext>
            </a:extLst>
          </p:cNvPr>
          <p:cNvSpPr txBox="1">
            <a:spLocks/>
          </p:cNvSpPr>
          <p:nvPr/>
        </p:nvSpPr>
        <p:spPr>
          <a:xfrm>
            <a:off x="517742" y="1342940"/>
            <a:ext cx="11432087" cy="515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Half adder is a combinational logic circuit with two inputs and two outputs. 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Block diagram and Truth Table</a:t>
            </a:r>
          </a:p>
          <a:p>
            <a:endParaRPr lang="en-US" dirty="0"/>
          </a:p>
        </p:txBody>
      </p:sp>
      <p:pic>
        <p:nvPicPr>
          <p:cNvPr id="2054" name="Picture 6" descr="Half Adder">
            <a:extLst>
              <a:ext uri="{FF2B5EF4-FFF2-40B4-BE49-F238E27FC236}">
                <a16:creationId xmlns:a16="http://schemas.microsoft.com/office/drawing/2014/main" id="{655BA4EA-1E45-DA91-4583-27EE69A4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30" y="3429000"/>
            <a:ext cx="4709501" cy="249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lf Adder and Full Adder Explained - ALL ABOUT ELECTRONICS">
            <a:extLst>
              <a:ext uri="{FF2B5EF4-FFF2-40B4-BE49-F238E27FC236}">
                <a16:creationId xmlns:a16="http://schemas.microsoft.com/office/drawing/2014/main" id="{F78E2076-2C89-AFB4-E40E-B1506D16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71" y="3901911"/>
            <a:ext cx="4966260" cy="20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414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11573</TotalTime>
  <Words>311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Combinational Circuits</vt:lpstr>
      <vt:lpstr>Binary Addition</vt:lpstr>
      <vt:lpstr>Adders</vt:lpstr>
      <vt:lpstr>Types of Adder</vt:lpstr>
      <vt:lpstr>Half Adder</vt:lpstr>
      <vt:lpstr>Half Adder</vt:lpstr>
      <vt:lpstr>Half Adder</vt:lpstr>
      <vt:lpstr>PowerPoint Presentation</vt:lpstr>
      <vt:lpstr>PowerPoint Presentation</vt:lpstr>
      <vt:lpstr>Full Adder</vt:lpstr>
      <vt:lpstr>Full Adder</vt:lpstr>
      <vt:lpstr>Full Adder</vt:lpstr>
      <vt:lpstr>1-bit Full-adder implemented with two half adders  and one OR gate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lovi raj gupta</dc:creator>
  <cp:lastModifiedBy>Sweta Chander</cp:lastModifiedBy>
  <cp:revision>44</cp:revision>
  <dcterms:created xsi:type="dcterms:W3CDTF">2024-12-19T08:47:23Z</dcterms:created>
  <dcterms:modified xsi:type="dcterms:W3CDTF">2025-01-18T07:38:27Z</dcterms:modified>
</cp:coreProperties>
</file>