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068" r:id="rId2"/>
    <p:sldId id="4071" r:id="rId3"/>
    <p:sldId id="4072" r:id="rId4"/>
    <p:sldId id="4073" r:id="rId5"/>
    <p:sldId id="4074" r:id="rId6"/>
    <p:sldId id="432" r:id="rId7"/>
    <p:sldId id="434" r:id="rId8"/>
    <p:sldId id="4075" r:id="rId9"/>
    <p:sldId id="440" r:id="rId10"/>
    <p:sldId id="441" r:id="rId11"/>
    <p:sldId id="442" r:id="rId12"/>
    <p:sldId id="436" r:id="rId13"/>
    <p:sldId id="447" r:id="rId14"/>
    <p:sldId id="391" r:id="rId15"/>
    <p:sldId id="4069" r:id="rId16"/>
    <p:sldId id="285" r:id="rId17"/>
    <p:sldId id="393" r:id="rId18"/>
    <p:sldId id="394" r:id="rId19"/>
    <p:sldId id="4062" r:id="rId20"/>
    <p:sldId id="396" r:id="rId21"/>
    <p:sldId id="397" r:id="rId22"/>
    <p:sldId id="438" r:id="rId23"/>
    <p:sldId id="4070" r:id="rId24"/>
    <p:sldId id="409" r:id="rId25"/>
    <p:sldId id="4058" r:id="rId26"/>
    <p:sldId id="410" r:id="rId27"/>
    <p:sldId id="411" r:id="rId28"/>
    <p:sldId id="414" r:id="rId29"/>
    <p:sldId id="420" r:id="rId30"/>
    <p:sldId id="423" r:id="rId31"/>
    <p:sldId id="424" r:id="rId32"/>
    <p:sldId id="426" r:id="rId33"/>
    <p:sldId id="427" r:id="rId34"/>
    <p:sldId id="428" r:id="rId35"/>
    <p:sldId id="429" r:id="rId36"/>
    <p:sldId id="4059" r:id="rId37"/>
    <p:sldId id="290" r:id="rId38"/>
    <p:sldId id="4060" r:id="rId39"/>
    <p:sldId id="4061" r:id="rId40"/>
    <p:sldId id="4076" r:id="rId41"/>
    <p:sldId id="27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87140-1A4F-461C-A277-FEB3DFCB2B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0AC51E24-9959-4A7C-8B4B-E0DB452D42EF}">
      <dgm:prSet phldrT="[Text]"/>
      <dgm:spPr/>
      <dgm:t>
        <a:bodyPr/>
        <a:lstStyle/>
        <a:p>
          <a:r>
            <a:rPr lang="en-IN" dirty="0"/>
            <a:t>Simplifies </a:t>
          </a:r>
          <a:r>
            <a:rPr lang="en-IN"/>
            <a:t>Boolean Expressions</a:t>
          </a:r>
          <a:endParaRPr lang="en-IN" dirty="0"/>
        </a:p>
      </dgm:t>
    </dgm:pt>
    <dgm:pt modelId="{5B3A7A17-25EA-4F9A-9EBD-7C96C0D91D52}" type="parTrans" cxnId="{9D34B996-E14C-4EEB-A9FA-655AF5ED74E0}">
      <dgm:prSet/>
      <dgm:spPr/>
      <dgm:t>
        <a:bodyPr/>
        <a:lstStyle/>
        <a:p>
          <a:endParaRPr lang="en-IN"/>
        </a:p>
      </dgm:t>
    </dgm:pt>
    <dgm:pt modelId="{24244B27-28DF-4FF4-B026-3D182DF02A2F}" type="sibTrans" cxnId="{9D34B996-E14C-4EEB-A9FA-655AF5ED74E0}">
      <dgm:prSet/>
      <dgm:spPr/>
      <dgm:t>
        <a:bodyPr/>
        <a:lstStyle/>
        <a:p>
          <a:endParaRPr lang="en-IN"/>
        </a:p>
      </dgm:t>
    </dgm:pt>
    <dgm:pt modelId="{6C060A6F-485A-4DCE-8471-53B83A392E1D}">
      <dgm:prSet phldrT="[Text]"/>
      <dgm:spPr/>
      <dgm:t>
        <a:bodyPr/>
        <a:lstStyle/>
        <a:p>
          <a:r>
            <a:rPr lang="en-IN" dirty="0"/>
            <a:t>Minimization of Logic Circuits</a:t>
          </a:r>
        </a:p>
      </dgm:t>
    </dgm:pt>
    <dgm:pt modelId="{2A611835-E0EF-416A-BD28-3DF9F71EBD4F}" type="parTrans" cxnId="{2A1E1F46-64F1-40C4-8A7F-D6781CF42788}">
      <dgm:prSet/>
      <dgm:spPr/>
      <dgm:t>
        <a:bodyPr/>
        <a:lstStyle/>
        <a:p>
          <a:endParaRPr lang="en-IN"/>
        </a:p>
      </dgm:t>
    </dgm:pt>
    <dgm:pt modelId="{5F4A4449-A55D-40D1-8B24-81DAA1E1F226}" type="sibTrans" cxnId="{2A1E1F46-64F1-40C4-8A7F-D6781CF42788}">
      <dgm:prSet/>
      <dgm:spPr/>
      <dgm:t>
        <a:bodyPr/>
        <a:lstStyle/>
        <a:p>
          <a:endParaRPr lang="en-IN"/>
        </a:p>
      </dgm:t>
    </dgm:pt>
    <dgm:pt modelId="{1D86ABEA-BD4F-4611-A488-568E254E387A}">
      <dgm:prSet phldrT="[Text]"/>
      <dgm:spPr/>
      <dgm:t>
        <a:bodyPr/>
        <a:lstStyle/>
        <a:p>
          <a:r>
            <a:rPr lang="en-IN" dirty="0"/>
            <a:t>Eliminates Human Errors</a:t>
          </a:r>
        </a:p>
      </dgm:t>
    </dgm:pt>
    <dgm:pt modelId="{1D37DFDF-4467-4FDC-922E-33EA4129ECEB}" type="parTrans" cxnId="{D804009F-FDF3-4BCA-987B-EF7F0C08DD38}">
      <dgm:prSet/>
      <dgm:spPr/>
      <dgm:t>
        <a:bodyPr/>
        <a:lstStyle/>
        <a:p>
          <a:endParaRPr lang="en-IN"/>
        </a:p>
      </dgm:t>
    </dgm:pt>
    <dgm:pt modelId="{82E70FFC-5854-4592-ACDF-633D423BC0BF}" type="sibTrans" cxnId="{D804009F-FDF3-4BCA-987B-EF7F0C08DD38}">
      <dgm:prSet/>
      <dgm:spPr/>
      <dgm:t>
        <a:bodyPr/>
        <a:lstStyle/>
        <a:p>
          <a:endParaRPr lang="en-IN"/>
        </a:p>
      </dgm:t>
    </dgm:pt>
    <dgm:pt modelId="{4C8C1B6B-F323-4396-BB49-6F11C385A517}">
      <dgm:prSet phldrT="[Text]"/>
      <dgm:spPr/>
      <dgm:t>
        <a:bodyPr/>
        <a:lstStyle/>
        <a:p>
          <a:r>
            <a:rPr lang="en-US" dirty="0"/>
            <a:t>Easy Identification of Prime Implicants</a:t>
          </a:r>
          <a:endParaRPr lang="en-IN" dirty="0"/>
        </a:p>
      </dgm:t>
    </dgm:pt>
    <dgm:pt modelId="{5F220DA0-E4BE-4C78-9310-01E09D453AF2}" type="parTrans" cxnId="{7566B3A3-FDB4-4AA2-BF72-C4A3677759ED}">
      <dgm:prSet/>
      <dgm:spPr/>
      <dgm:t>
        <a:bodyPr/>
        <a:lstStyle/>
        <a:p>
          <a:endParaRPr lang="en-IN"/>
        </a:p>
      </dgm:t>
    </dgm:pt>
    <dgm:pt modelId="{1E9FD5B1-12FE-437C-8060-4B44814E6243}" type="sibTrans" cxnId="{7566B3A3-FDB4-4AA2-BF72-C4A3677759ED}">
      <dgm:prSet/>
      <dgm:spPr/>
      <dgm:t>
        <a:bodyPr/>
        <a:lstStyle/>
        <a:p>
          <a:endParaRPr lang="en-IN"/>
        </a:p>
      </dgm:t>
    </dgm:pt>
    <dgm:pt modelId="{8D9E103E-BF62-4D8A-9BE7-21897D4CA000}">
      <dgm:prSet phldrT="[Text]"/>
      <dgm:spPr/>
      <dgm:t>
        <a:bodyPr/>
        <a:lstStyle/>
        <a:p>
          <a:r>
            <a:rPr lang="en-IN" dirty="0"/>
            <a:t>Visual Representation</a:t>
          </a:r>
        </a:p>
      </dgm:t>
    </dgm:pt>
    <dgm:pt modelId="{EB9A18C1-233E-4B7F-95B0-562B355266B1}" type="parTrans" cxnId="{69646763-27A4-48EE-9882-F9E93020FDBB}">
      <dgm:prSet/>
      <dgm:spPr/>
      <dgm:t>
        <a:bodyPr/>
        <a:lstStyle/>
        <a:p>
          <a:endParaRPr lang="en-IN"/>
        </a:p>
      </dgm:t>
    </dgm:pt>
    <dgm:pt modelId="{328CD9A2-C72C-4614-AE9F-EF111090476F}" type="sibTrans" cxnId="{69646763-27A4-48EE-9882-F9E93020FDBB}">
      <dgm:prSet/>
      <dgm:spPr/>
      <dgm:t>
        <a:bodyPr/>
        <a:lstStyle/>
        <a:p>
          <a:endParaRPr lang="en-IN"/>
        </a:p>
      </dgm:t>
    </dgm:pt>
    <dgm:pt modelId="{E6457662-41BB-4F97-B289-09F6BD0794EC}">
      <dgm:prSet phldrT="[Text]"/>
      <dgm:spPr/>
      <dgm:t>
        <a:bodyPr/>
        <a:lstStyle/>
        <a:p>
          <a:r>
            <a:rPr lang="en-IN" dirty="0"/>
            <a:t>Avoids Redundant Terms</a:t>
          </a:r>
        </a:p>
      </dgm:t>
    </dgm:pt>
    <dgm:pt modelId="{CC935E23-8E65-47E1-9270-FEE270F6C6CF}" type="parTrans" cxnId="{8E0ED4F4-195E-4C22-85DE-1019486F81FC}">
      <dgm:prSet/>
      <dgm:spPr/>
      <dgm:t>
        <a:bodyPr/>
        <a:lstStyle/>
        <a:p>
          <a:endParaRPr lang="en-IN"/>
        </a:p>
      </dgm:t>
    </dgm:pt>
    <dgm:pt modelId="{51D8D12B-8DAD-4FFA-BEE9-C2452AC1C60D}" type="sibTrans" cxnId="{8E0ED4F4-195E-4C22-85DE-1019486F81FC}">
      <dgm:prSet/>
      <dgm:spPr/>
      <dgm:t>
        <a:bodyPr/>
        <a:lstStyle/>
        <a:p>
          <a:endParaRPr lang="en-IN"/>
        </a:p>
      </dgm:t>
    </dgm:pt>
    <dgm:pt modelId="{BAD29844-6C49-4F76-A085-A2BDF202F7A3}">
      <dgm:prSet phldrT="[Text]"/>
      <dgm:spPr/>
      <dgm:t>
        <a:bodyPr/>
        <a:lstStyle/>
        <a:p>
          <a:r>
            <a:rPr lang="en-US"/>
            <a:t>Applicable to Both SOP and POS Forms</a:t>
          </a:r>
          <a:endParaRPr lang="en-IN" dirty="0"/>
        </a:p>
      </dgm:t>
    </dgm:pt>
    <dgm:pt modelId="{0BE2123E-5B50-4659-BF3E-2BEE2605866F}" type="parTrans" cxnId="{AE851AD9-9B06-415E-8B35-029D08E2A368}">
      <dgm:prSet/>
      <dgm:spPr/>
      <dgm:t>
        <a:bodyPr/>
        <a:lstStyle/>
        <a:p>
          <a:endParaRPr lang="en-IN"/>
        </a:p>
      </dgm:t>
    </dgm:pt>
    <dgm:pt modelId="{8F362C9F-0029-464D-8D02-48FD8C983C0E}" type="sibTrans" cxnId="{AE851AD9-9B06-415E-8B35-029D08E2A368}">
      <dgm:prSet/>
      <dgm:spPr/>
      <dgm:t>
        <a:bodyPr/>
        <a:lstStyle/>
        <a:p>
          <a:endParaRPr lang="en-IN"/>
        </a:p>
      </dgm:t>
    </dgm:pt>
    <dgm:pt modelId="{A2BEC5ED-ACF8-4468-91BB-4B5C677FE110}">
      <dgm:prSet phldrT="[Text]"/>
      <dgm:spPr/>
      <dgm:t>
        <a:bodyPr/>
        <a:lstStyle/>
        <a:p>
          <a:r>
            <a:rPr lang="en-US"/>
            <a:t>Widely Used in Digital Circuit Design</a:t>
          </a:r>
          <a:endParaRPr lang="en-IN" dirty="0"/>
        </a:p>
      </dgm:t>
    </dgm:pt>
    <dgm:pt modelId="{309C3BC8-2698-4CC0-A36A-C2A1AD57C01D}" type="parTrans" cxnId="{DE35311B-34E7-4504-A33C-AE64F80B0D45}">
      <dgm:prSet/>
      <dgm:spPr/>
      <dgm:t>
        <a:bodyPr/>
        <a:lstStyle/>
        <a:p>
          <a:endParaRPr lang="en-IN"/>
        </a:p>
      </dgm:t>
    </dgm:pt>
    <dgm:pt modelId="{57A2F226-9792-436A-B382-234BA7867204}" type="sibTrans" cxnId="{DE35311B-34E7-4504-A33C-AE64F80B0D45}">
      <dgm:prSet/>
      <dgm:spPr/>
      <dgm:t>
        <a:bodyPr/>
        <a:lstStyle/>
        <a:p>
          <a:endParaRPr lang="en-IN"/>
        </a:p>
      </dgm:t>
    </dgm:pt>
    <dgm:pt modelId="{841C6C48-4DAD-4465-813F-DE673C616DF2}" type="pres">
      <dgm:prSet presAssocID="{79E87140-1A4F-461C-A277-FEB3DFCB2BC7}" presName="diagram" presStyleCnt="0">
        <dgm:presLayoutVars>
          <dgm:dir/>
          <dgm:resizeHandles val="exact"/>
        </dgm:presLayoutVars>
      </dgm:prSet>
      <dgm:spPr/>
    </dgm:pt>
    <dgm:pt modelId="{85B26CCC-A17B-4961-A5F3-1E182ABA5714}" type="pres">
      <dgm:prSet presAssocID="{0AC51E24-9959-4A7C-8B4B-E0DB452D42EF}" presName="node" presStyleLbl="node1" presStyleIdx="0" presStyleCnt="8">
        <dgm:presLayoutVars>
          <dgm:bulletEnabled val="1"/>
        </dgm:presLayoutVars>
      </dgm:prSet>
      <dgm:spPr/>
    </dgm:pt>
    <dgm:pt modelId="{24401FC9-5681-4260-8E21-00F2BA4916A3}" type="pres">
      <dgm:prSet presAssocID="{24244B27-28DF-4FF4-B026-3D182DF02A2F}" presName="sibTrans" presStyleCnt="0"/>
      <dgm:spPr/>
    </dgm:pt>
    <dgm:pt modelId="{42AB95DE-177E-4C34-A184-20A57DA34148}" type="pres">
      <dgm:prSet presAssocID="{6C060A6F-485A-4DCE-8471-53B83A392E1D}" presName="node" presStyleLbl="node1" presStyleIdx="1" presStyleCnt="8">
        <dgm:presLayoutVars>
          <dgm:bulletEnabled val="1"/>
        </dgm:presLayoutVars>
      </dgm:prSet>
      <dgm:spPr/>
    </dgm:pt>
    <dgm:pt modelId="{1C7B8DFB-2E61-4128-B6B0-412A84F15F41}" type="pres">
      <dgm:prSet presAssocID="{5F4A4449-A55D-40D1-8B24-81DAA1E1F226}" presName="sibTrans" presStyleCnt="0"/>
      <dgm:spPr/>
    </dgm:pt>
    <dgm:pt modelId="{5E99C4CE-98DF-4754-8AAC-B80D724F42C1}" type="pres">
      <dgm:prSet presAssocID="{1D86ABEA-BD4F-4611-A488-568E254E387A}" presName="node" presStyleLbl="node1" presStyleIdx="2" presStyleCnt="8">
        <dgm:presLayoutVars>
          <dgm:bulletEnabled val="1"/>
        </dgm:presLayoutVars>
      </dgm:prSet>
      <dgm:spPr/>
    </dgm:pt>
    <dgm:pt modelId="{B4131ED3-E940-4236-AC05-4DDD7771B547}" type="pres">
      <dgm:prSet presAssocID="{82E70FFC-5854-4592-ACDF-633D423BC0BF}" presName="sibTrans" presStyleCnt="0"/>
      <dgm:spPr/>
    </dgm:pt>
    <dgm:pt modelId="{7367A66F-A70D-4EAC-9AA6-C5DB5C16E162}" type="pres">
      <dgm:prSet presAssocID="{4C8C1B6B-F323-4396-BB49-6F11C385A517}" presName="node" presStyleLbl="node1" presStyleIdx="3" presStyleCnt="8">
        <dgm:presLayoutVars>
          <dgm:bulletEnabled val="1"/>
        </dgm:presLayoutVars>
      </dgm:prSet>
      <dgm:spPr/>
    </dgm:pt>
    <dgm:pt modelId="{458CB7B4-A988-4871-96A2-E31EE335E42E}" type="pres">
      <dgm:prSet presAssocID="{1E9FD5B1-12FE-437C-8060-4B44814E6243}" presName="sibTrans" presStyleCnt="0"/>
      <dgm:spPr/>
    </dgm:pt>
    <dgm:pt modelId="{58FF3D63-C66C-4B73-8416-1B0D86DCE1DF}" type="pres">
      <dgm:prSet presAssocID="{8D9E103E-BF62-4D8A-9BE7-21897D4CA000}" presName="node" presStyleLbl="node1" presStyleIdx="4" presStyleCnt="8">
        <dgm:presLayoutVars>
          <dgm:bulletEnabled val="1"/>
        </dgm:presLayoutVars>
      </dgm:prSet>
      <dgm:spPr/>
    </dgm:pt>
    <dgm:pt modelId="{FD3100D0-9293-4AC4-BF12-4123DDF73D8E}" type="pres">
      <dgm:prSet presAssocID="{328CD9A2-C72C-4614-AE9F-EF111090476F}" presName="sibTrans" presStyleCnt="0"/>
      <dgm:spPr/>
    </dgm:pt>
    <dgm:pt modelId="{4EE27E9A-9A63-4326-AAB1-3926266F4546}" type="pres">
      <dgm:prSet presAssocID="{E6457662-41BB-4F97-B289-09F6BD0794EC}" presName="node" presStyleLbl="node1" presStyleIdx="5" presStyleCnt="8">
        <dgm:presLayoutVars>
          <dgm:bulletEnabled val="1"/>
        </dgm:presLayoutVars>
      </dgm:prSet>
      <dgm:spPr/>
    </dgm:pt>
    <dgm:pt modelId="{E3EEDC2E-4D07-4825-A115-73B24A251F57}" type="pres">
      <dgm:prSet presAssocID="{51D8D12B-8DAD-4FFA-BEE9-C2452AC1C60D}" presName="sibTrans" presStyleCnt="0"/>
      <dgm:spPr/>
    </dgm:pt>
    <dgm:pt modelId="{9F24BA2B-2BBE-4635-B78B-93CA8BAC8B22}" type="pres">
      <dgm:prSet presAssocID="{BAD29844-6C49-4F76-A085-A2BDF202F7A3}" presName="node" presStyleLbl="node1" presStyleIdx="6" presStyleCnt="8">
        <dgm:presLayoutVars>
          <dgm:bulletEnabled val="1"/>
        </dgm:presLayoutVars>
      </dgm:prSet>
      <dgm:spPr/>
    </dgm:pt>
    <dgm:pt modelId="{8B872570-B271-4F10-9B83-B33FC07B48F6}" type="pres">
      <dgm:prSet presAssocID="{8F362C9F-0029-464D-8D02-48FD8C983C0E}" presName="sibTrans" presStyleCnt="0"/>
      <dgm:spPr/>
    </dgm:pt>
    <dgm:pt modelId="{BF80C90C-AA44-4C64-B899-D47D69B3575B}" type="pres">
      <dgm:prSet presAssocID="{A2BEC5ED-ACF8-4468-91BB-4B5C677FE110}" presName="node" presStyleLbl="node1" presStyleIdx="7" presStyleCnt="8">
        <dgm:presLayoutVars>
          <dgm:bulletEnabled val="1"/>
        </dgm:presLayoutVars>
      </dgm:prSet>
      <dgm:spPr/>
    </dgm:pt>
  </dgm:ptLst>
  <dgm:cxnLst>
    <dgm:cxn modelId="{6F39F50E-AE56-4E69-BE9C-9404E08909C3}" type="presOf" srcId="{1D86ABEA-BD4F-4611-A488-568E254E387A}" destId="{5E99C4CE-98DF-4754-8AAC-B80D724F42C1}" srcOrd="0" destOrd="0" presId="urn:microsoft.com/office/officeart/2005/8/layout/default"/>
    <dgm:cxn modelId="{DE35311B-34E7-4504-A33C-AE64F80B0D45}" srcId="{79E87140-1A4F-461C-A277-FEB3DFCB2BC7}" destId="{A2BEC5ED-ACF8-4468-91BB-4B5C677FE110}" srcOrd="7" destOrd="0" parTransId="{309C3BC8-2698-4CC0-A36A-C2A1AD57C01D}" sibTransId="{57A2F226-9792-436A-B382-234BA7867204}"/>
    <dgm:cxn modelId="{1378D029-BEC0-4DBB-868A-B619F6A840B4}" type="presOf" srcId="{79E87140-1A4F-461C-A277-FEB3DFCB2BC7}" destId="{841C6C48-4DAD-4465-813F-DE673C616DF2}" srcOrd="0" destOrd="0" presId="urn:microsoft.com/office/officeart/2005/8/layout/default"/>
    <dgm:cxn modelId="{2DB7CF30-D68F-4DEA-9768-B595AC53724F}" type="presOf" srcId="{A2BEC5ED-ACF8-4468-91BB-4B5C677FE110}" destId="{BF80C90C-AA44-4C64-B899-D47D69B3575B}" srcOrd="0" destOrd="0" presId="urn:microsoft.com/office/officeart/2005/8/layout/default"/>
    <dgm:cxn modelId="{F2A4D031-49F5-49F2-AF19-0044ADD4F4B6}" type="presOf" srcId="{0AC51E24-9959-4A7C-8B4B-E0DB452D42EF}" destId="{85B26CCC-A17B-4961-A5F3-1E182ABA5714}" srcOrd="0" destOrd="0" presId="urn:microsoft.com/office/officeart/2005/8/layout/default"/>
    <dgm:cxn modelId="{43E03A3C-3BB8-4443-95A3-C6D9172A2F44}" type="presOf" srcId="{4C8C1B6B-F323-4396-BB49-6F11C385A517}" destId="{7367A66F-A70D-4EAC-9AA6-C5DB5C16E162}" srcOrd="0" destOrd="0" presId="urn:microsoft.com/office/officeart/2005/8/layout/default"/>
    <dgm:cxn modelId="{69646763-27A4-48EE-9882-F9E93020FDBB}" srcId="{79E87140-1A4F-461C-A277-FEB3DFCB2BC7}" destId="{8D9E103E-BF62-4D8A-9BE7-21897D4CA000}" srcOrd="4" destOrd="0" parTransId="{EB9A18C1-233E-4B7F-95B0-562B355266B1}" sibTransId="{328CD9A2-C72C-4614-AE9F-EF111090476F}"/>
    <dgm:cxn modelId="{2A1E1F46-64F1-40C4-8A7F-D6781CF42788}" srcId="{79E87140-1A4F-461C-A277-FEB3DFCB2BC7}" destId="{6C060A6F-485A-4DCE-8471-53B83A392E1D}" srcOrd="1" destOrd="0" parTransId="{2A611835-E0EF-416A-BD28-3DF9F71EBD4F}" sibTransId="{5F4A4449-A55D-40D1-8B24-81DAA1E1F226}"/>
    <dgm:cxn modelId="{C2E10B4F-1EC7-4DE0-9EC0-63803AA05A0B}" type="presOf" srcId="{6C060A6F-485A-4DCE-8471-53B83A392E1D}" destId="{42AB95DE-177E-4C34-A184-20A57DA34148}" srcOrd="0" destOrd="0" presId="urn:microsoft.com/office/officeart/2005/8/layout/default"/>
    <dgm:cxn modelId="{9D34B996-E14C-4EEB-A9FA-655AF5ED74E0}" srcId="{79E87140-1A4F-461C-A277-FEB3DFCB2BC7}" destId="{0AC51E24-9959-4A7C-8B4B-E0DB452D42EF}" srcOrd="0" destOrd="0" parTransId="{5B3A7A17-25EA-4F9A-9EBD-7C96C0D91D52}" sibTransId="{24244B27-28DF-4FF4-B026-3D182DF02A2F}"/>
    <dgm:cxn modelId="{D804009F-FDF3-4BCA-987B-EF7F0C08DD38}" srcId="{79E87140-1A4F-461C-A277-FEB3DFCB2BC7}" destId="{1D86ABEA-BD4F-4611-A488-568E254E387A}" srcOrd="2" destOrd="0" parTransId="{1D37DFDF-4467-4FDC-922E-33EA4129ECEB}" sibTransId="{82E70FFC-5854-4592-ACDF-633D423BC0BF}"/>
    <dgm:cxn modelId="{7566B3A3-FDB4-4AA2-BF72-C4A3677759ED}" srcId="{79E87140-1A4F-461C-A277-FEB3DFCB2BC7}" destId="{4C8C1B6B-F323-4396-BB49-6F11C385A517}" srcOrd="3" destOrd="0" parTransId="{5F220DA0-E4BE-4C78-9310-01E09D453AF2}" sibTransId="{1E9FD5B1-12FE-437C-8060-4B44814E6243}"/>
    <dgm:cxn modelId="{D86F49B2-9050-4E4C-9B76-5948204BB913}" type="presOf" srcId="{8D9E103E-BF62-4D8A-9BE7-21897D4CA000}" destId="{58FF3D63-C66C-4B73-8416-1B0D86DCE1DF}" srcOrd="0" destOrd="0" presId="urn:microsoft.com/office/officeart/2005/8/layout/default"/>
    <dgm:cxn modelId="{AE851AD9-9B06-415E-8B35-029D08E2A368}" srcId="{79E87140-1A4F-461C-A277-FEB3DFCB2BC7}" destId="{BAD29844-6C49-4F76-A085-A2BDF202F7A3}" srcOrd="6" destOrd="0" parTransId="{0BE2123E-5B50-4659-BF3E-2BEE2605866F}" sibTransId="{8F362C9F-0029-464D-8D02-48FD8C983C0E}"/>
    <dgm:cxn modelId="{4A408DDE-3AF3-42D8-8CE1-CE6BE37542CC}" type="presOf" srcId="{E6457662-41BB-4F97-B289-09F6BD0794EC}" destId="{4EE27E9A-9A63-4326-AAB1-3926266F4546}" srcOrd="0" destOrd="0" presId="urn:microsoft.com/office/officeart/2005/8/layout/default"/>
    <dgm:cxn modelId="{8E0ED4F4-195E-4C22-85DE-1019486F81FC}" srcId="{79E87140-1A4F-461C-A277-FEB3DFCB2BC7}" destId="{E6457662-41BB-4F97-B289-09F6BD0794EC}" srcOrd="5" destOrd="0" parTransId="{CC935E23-8E65-47E1-9270-FEE270F6C6CF}" sibTransId="{51D8D12B-8DAD-4FFA-BEE9-C2452AC1C60D}"/>
    <dgm:cxn modelId="{4963ECFA-D67D-4C18-93C1-77BC22F3DFF7}" type="presOf" srcId="{BAD29844-6C49-4F76-A085-A2BDF202F7A3}" destId="{9F24BA2B-2BBE-4635-B78B-93CA8BAC8B22}" srcOrd="0" destOrd="0" presId="urn:microsoft.com/office/officeart/2005/8/layout/default"/>
    <dgm:cxn modelId="{ABADAC4C-42E6-4F36-8400-19C10A8330FE}" type="presParOf" srcId="{841C6C48-4DAD-4465-813F-DE673C616DF2}" destId="{85B26CCC-A17B-4961-A5F3-1E182ABA5714}" srcOrd="0" destOrd="0" presId="urn:microsoft.com/office/officeart/2005/8/layout/default"/>
    <dgm:cxn modelId="{0EA006F8-20C0-45F7-B116-C85B7BF27581}" type="presParOf" srcId="{841C6C48-4DAD-4465-813F-DE673C616DF2}" destId="{24401FC9-5681-4260-8E21-00F2BA4916A3}" srcOrd="1" destOrd="0" presId="urn:microsoft.com/office/officeart/2005/8/layout/default"/>
    <dgm:cxn modelId="{C0D0527C-A22F-49D7-8161-580FFD7FC964}" type="presParOf" srcId="{841C6C48-4DAD-4465-813F-DE673C616DF2}" destId="{42AB95DE-177E-4C34-A184-20A57DA34148}" srcOrd="2" destOrd="0" presId="urn:microsoft.com/office/officeart/2005/8/layout/default"/>
    <dgm:cxn modelId="{88BE4114-C8E7-422D-881C-1D44D88B0DF7}" type="presParOf" srcId="{841C6C48-4DAD-4465-813F-DE673C616DF2}" destId="{1C7B8DFB-2E61-4128-B6B0-412A84F15F41}" srcOrd="3" destOrd="0" presId="urn:microsoft.com/office/officeart/2005/8/layout/default"/>
    <dgm:cxn modelId="{EEE462EB-3D1A-45AF-BD0E-A77DF76946BF}" type="presParOf" srcId="{841C6C48-4DAD-4465-813F-DE673C616DF2}" destId="{5E99C4CE-98DF-4754-8AAC-B80D724F42C1}" srcOrd="4" destOrd="0" presId="urn:microsoft.com/office/officeart/2005/8/layout/default"/>
    <dgm:cxn modelId="{FD5C0EE6-69CD-4A4D-ABA8-B0F2A93FB4E4}" type="presParOf" srcId="{841C6C48-4DAD-4465-813F-DE673C616DF2}" destId="{B4131ED3-E940-4236-AC05-4DDD7771B547}" srcOrd="5" destOrd="0" presId="urn:microsoft.com/office/officeart/2005/8/layout/default"/>
    <dgm:cxn modelId="{239FDEF8-7120-4731-A1B6-B74757DA883C}" type="presParOf" srcId="{841C6C48-4DAD-4465-813F-DE673C616DF2}" destId="{7367A66F-A70D-4EAC-9AA6-C5DB5C16E162}" srcOrd="6" destOrd="0" presId="urn:microsoft.com/office/officeart/2005/8/layout/default"/>
    <dgm:cxn modelId="{D83736B7-A750-443F-9995-E23A3513CF89}" type="presParOf" srcId="{841C6C48-4DAD-4465-813F-DE673C616DF2}" destId="{458CB7B4-A988-4871-96A2-E31EE335E42E}" srcOrd="7" destOrd="0" presId="urn:microsoft.com/office/officeart/2005/8/layout/default"/>
    <dgm:cxn modelId="{5B7DE07C-9AAB-49A5-933B-FBCD0B835874}" type="presParOf" srcId="{841C6C48-4DAD-4465-813F-DE673C616DF2}" destId="{58FF3D63-C66C-4B73-8416-1B0D86DCE1DF}" srcOrd="8" destOrd="0" presId="urn:microsoft.com/office/officeart/2005/8/layout/default"/>
    <dgm:cxn modelId="{516A0013-E480-4422-8B4D-B6AE4D952B7D}" type="presParOf" srcId="{841C6C48-4DAD-4465-813F-DE673C616DF2}" destId="{FD3100D0-9293-4AC4-BF12-4123DDF73D8E}" srcOrd="9" destOrd="0" presId="urn:microsoft.com/office/officeart/2005/8/layout/default"/>
    <dgm:cxn modelId="{31D0F1EC-C362-4977-9850-0F242EF71E00}" type="presParOf" srcId="{841C6C48-4DAD-4465-813F-DE673C616DF2}" destId="{4EE27E9A-9A63-4326-AAB1-3926266F4546}" srcOrd="10" destOrd="0" presId="urn:microsoft.com/office/officeart/2005/8/layout/default"/>
    <dgm:cxn modelId="{D7082A7C-7E81-46C7-AC8D-E23240A97446}" type="presParOf" srcId="{841C6C48-4DAD-4465-813F-DE673C616DF2}" destId="{E3EEDC2E-4D07-4825-A115-73B24A251F57}" srcOrd="11" destOrd="0" presId="urn:microsoft.com/office/officeart/2005/8/layout/default"/>
    <dgm:cxn modelId="{85167794-597E-4D1C-AACF-34725C1E79D1}" type="presParOf" srcId="{841C6C48-4DAD-4465-813F-DE673C616DF2}" destId="{9F24BA2B-2BBE-4635-B78B-93CA8BAC8B22}" srcOrd="12" destOrd="0" presId="urn:microsoft.com/office/officeart/2005/8/layout/default"/>
    <dgm:cxn modelId="{BAFF7CFA-EF80-4617-889D-73AE26627BCC}" type="presParOf" srcId="{841C6C48-4DAD-4465-813F-DE673C616DF2}" destId="{8B872570-B271-4F10-9B83-B33FC07B48F6}" srcOrd="13" destOrd="0" presId="urn:microsoft.com/office/officeart/2005/8/layout/default"/>
    <dgm:cxn modelId="{C6557941-C455-4B96-96E3-E9B99E517106}" type="presParOf" srcId="{841C6C48-4DAD-4465-813F-DE673C616DF2}" destId="{BF80C90C-AA44-4C64-B899-D47D69B3575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6CCC-A17B-4961-A5F3-1E182ABA5714}">
      <dsp:nvSpPr>
        <dsp:cNvPr id="0" name=""/>
        <dsp:cNvSpPr/>
      </dsp:nvSpPr>
      <dsp:spPr>
        <a:xfrm>
          <a:off x="3080"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Simplifies </a:t>
          </a:r>
          <a:r>
            <a:rPr lang="en-IN" sz="2400" kern="1200"/>
            <a:t>Boolean Expressions</a:t>
          </a:r>
          <a:endParaRPr lang="en-IN" sz="2400" kern="1200" dirty="0"/>
        </a:p>
      </dsp:txBody>
      <dsp:txXfrm>
        <a:off x="3080" y="587032"/>
        <a:ext cx="2444055" cy="1466433"/>
      </dsp:txXfrm>
    </dsp:sp>
    <dsp:sp modelId="{42AB95DE-177E-4C34-A184-20A57DA34148}">
      <dsp:nvSpPr>
        <dsp:cNvPr id="0" name=""/>
        <dsp:cNvSpPr/>
      </dsp:nvSpPr>
      <dsp:spPr>
        <a:xfrm>
          <a:off x="2691541"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Minimization of Logic Circuits</a:t>
          </a:r>
        </a:p>
      </dsp:txBody>
      <dsp:txXfrm>
        <a:off x="2691541" y="587032"/>
        <a:ext cx="2444055" cy="1466433"/>
      </dsp:txXfrm>
    </dsp:sp>
    <dsp:sp modelId="{5E99C4CE-98DF-4754-8AAC-B80D724F42C1}">
      <dsp:nvSpPr>
        <dsp:cNvPr id="0" name=""/>
        <dsp:cNvSpPr/>
      </dsp:nvSpPr>
      <dsp:spPr>
        <a:xfrm>
          <a:off x="5380002"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Eliminates Human Errors</a:t>
          </a:r>
        </a:p>
      </dsp:txBody>
      <dsp:txXfrm>
        <a:off x="5380002" y="587032"/>
        <a:ext cx="2444055" cy="1466433"/>
      </dsp:txXfrm>
    </dsp:sp>
    <dsp:sp modelId="{7367A66F-A70D-4EAC-9AA6-C5DB5C16E162}">
      <dsp:nvSpPr>
        <dsp:cNvPr id="0" name=""/>
        <dsp:cNvSpPr/>
      </dsp:nvSpPr>
      <dsp:spPr>
        <a:xfrm>
          <a:off x="8068463"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Easy Identification of Prime Implicants</a:t>
          </a:r>
          <a:endParaRPr lang="en-IN" sz="2400" kern="1200" dirty="0"/>
        </a:p>
      </dsp:txBody>
      <dsp:txXfrm>
        <a:off x="8068463" y="587032"/>
        <a:ext cx="2444055" cy="1466433"/>
      </dsp:txXfrm>
    </dsp:sp>
    <dsp:sp modelId="{58FF3D63-C66C-4B73-8416-1B0D86DCE1DF}">
      <dsp:nvSpPr>
        <dsp:cNvPr id="0" name=""/>
        <dsp:cNvSpPr/>
      </dsp:nvSpPr>
      <dsp:spPr>
        <a:xfrm>
          <a:off x="3080"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Visual Representation</a:t>
          </a:r>
        </a:p>
      </dsp:txBody>
      <dsp:txXfrm>
        <a:off x="3080" y="2297871"/>
        <a:ext cx="2444055" cy="1466433"/>
      </dsp:txXfrm>
    </dsp:sp>
    <dsp:sp modelId="{4EE27E9A-9A63-4326-AAB1-3926266F4546}">
      <dsp:nvSpPr>
        <dsp:cNvPr id="0" name=""/>
        <dsp:cNvSpPr/>
      </dsp:nvSpPr>
      <dsp:spPr>
        <a:xfrm>
          <a:off x="2691541"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Avoids Redundant Terms</a:t>
          </a:r>
        </a:p>
      </dsp:txBody>
      <dsp:txXfrm>
        <a:off x="2691541" y="2297871"/>
        <a:ext cx="2444055" cy="1466433"/>
      </dsp:txXfrm>
    </dsp:sp>
    <dsp:sp modelId="{9F24BA2B-2BBE-4635-B78B-93CA8BAC8B22}">
      <dsp:nvSpPr>
        <dsp:cNvPr id="0" name=""/>
        <dsp:cNvSpPr/>
      </dsp:nvSpPr>
      <dsp:spPr>
        <a:xfrm>
          <a:off x="5380002"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Applicable to Both SOP and POS Forms</a:t>
          </a:r>
          <a:endParaRPr lang="en-IN" sz="2400" kern="1200" dirty="0"/>
        </a:p>
      </dsp:txBody>
      <dsp:txXfrm>
        <a:off x="5380002" y="2297871"/>
        <a:ext cx="2444055" cy="1466433"/>
      </dsp:txXfrm>
    </dsp:sp>
    <dsp:sp modelId="{BF80C90C-AA44-4C64-B899-D47D69B3575B}">
      <dsp:nvSpPr>
        <dsp:cNvPr id="0" name=""/>
        <dsp:cNvSpPr/>
      </dsp:nvSpPr>
      <dsp:spPr>
        <a:xfrm>
          <a:off x="8068463"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Widely Used in Digital Circuit Design</a:t>
          </a:r>
          <a:endParaRPr lang="en-IN" sz="2400" kern="1200" dirty="0"/>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BD5B7-DE41-45FE-8F4D-E8F8C5E2E26F}" type="datetimeFigureOut">
              <a:rPr lang="en-IN" smtClean="0"/>
              <a:t>17-03-2025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F195C-A796-4BE6-A982-48C43F3C836A}" type="slidenum">
              <a:rPr lang="en-IN" smtClean="0"/>
              <a:t>‹#›</a:t>
            </a:fld>
            <a:endParaRPr lang="en-IN"/>
          </a:p>
        </p:txBody>
      </p:sp>
    </p:spTree>
    <p:extLst>
      <p:ext uri="{BB962C8B-B14F-4D97-AF65-F5344CB8AC3E}">
        <p14:creationId xmlns:p14="http://schemas.microsoft.com/office/powerpoint/2010/main" val="180943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454A-B50B-99CF-5F2C-9914471B2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4E906C5-4742-264F-78E1-18B014E03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A54A67-BCE4-0B38-9F85-498463408FE3}"/>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5" name="Footer Placeholder 4">
            <a:extLst>
              <a:ext uri="{FF2B5EF4-FFF2-40B4-BE49-F238E27FC236}">
                <a16:creationId xmlns:a16="http://schemas.microsoft.com/office/drawing/2014/main" id="{77E1F8AC-443C-1ECA-AB44-6EBF6FD036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ADF0F3-AEC5-C9B9-7171-1B6A033D088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67484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3F6F-8F6C-7195-27A7-50671BA45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BFE7027-CB64-2D79-C450-A50A1A1A5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CA3577A-646B-877F-ACC8-447532FEA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BA6D9-4ADB-E95F-6717-B7292C01F6B7}"/>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6" name="Footer Placeholder 5">
            <a:extLst>
              <a:ext uri="{FF2B5EF4-FFF2-40B4-BE49-F238E27FC236}">
                <a16:creationId xmlns:a16="http://schemas.microsoft.com/office/drawing/2014/main" id="{6660814B-405F-B37D-4F5F-B70E8488DE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D74CF4-2834-8D90-41B2-3FFB1D4BB5A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30224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2A8B3-3C5F-769E-BE44-7FCB772A83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6DCE24B-7910-B2E8-C9C8-E2F93AFB81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0D1D4F-E585-8CF2-AC0F-F3EA4F0C4BE5}"/>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5" name="Footer Placeholder 4">
            <a:extLst>
              <a:ext uri="{FF2B5EF4-FFF2-40B4-BE49-F238E27FC236}">
                <a16:creationId xmlns:a16="http://schemas.microsoft.com/office/drawing/2014/main" id="{B91C96A0-30C4-BF0C-B817-DF0BA33BBD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C19994-D6D6-8277-D64E-72F4CB96CB0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54993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Rectangle 8"/>
          <p:cNvSpPr/>
          <p:nvPr userDrawn="1"/>
        </p:nvSpPr>
        <p:spPr>
          <a:xfrm>
            <a:off x="1" y="6778868"/>
            <a:ext cx="12191997" cy="79131"/>
          </a:xfrm>
          <a:prstGeom prst="rect">
            <a:avLst/>
          </a:prstGeom>
          <a:solidFill>
            <a:srgbClr val="ED77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
        <p:nvSpPr>
          <p:cNvPr id="2" name="Rectangle 1">
            <a:extLst>
              <a:ext uri="{FF2B5EF4-FFF2-40B4-BE49-F238E27FC236}">
                <a16:creationId xmlns:a16="http://schemas.microsoft.com/office/drawing/2014/main" id="{7E43606C-9B53-79F1-02DD-16BC50BEB5CE}"/>
              </a:ext>
            </a:extLst>
          </p:cNvPr>
          <p:cNvSpPr/>
          <p:nvPr userDrawn="1"/>
        </p:nvSpPr>
        <p:spPr>
          <a:xfrm>
            <a:off x="2078655" y="431018"/>
            <a:ext cx="8107244" cy="46502"/>
          </a:xfrm>
          <a:prstGeom prst="rect">
            <a:avLst/>
          </a:prstGeom>
          <a:solidFill>
            <a:srgbClr val="F47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E07FF37-7309-52C1-8095-3F729737C23E}"/>
              </a:ext>
            </a:extLst>
          </p:cNvPr>
          <p:cNvPicPr>
            <a:picLocks noChangeAspect="1"/>
          </p:cNvPicPr>
          <p:nvPr userDrawn="1"/>
        </p:nvPicPr>
        <p:blipFill>
          <a:blip r:embed="rId2"/>
          <a:stretch>
            <a:fillRect/>
          </a:stretch>
        </p:blipFill>
        <p:spPr>
          <a:xfrm>
            <a:off x="10355072" y="178307"/>
            <a:ext cx="1547520" cy="418630"/>
          </a:xfrm>
          <a:prstGeom prst="rect">
            <a:avLst/>
          </a:prstGeom>
        </p:spPr>
      </p:pic>
      <p:pic>
        <p:nvPicPr>
          <p:cNvPr id="4" name="Picture 3">
            <a:extLst>
              <a:ext uri="{FF2B5EF4-FFF2-40B4-BE49-F238E27FC236}">
                <a16:creationId xmlns:a16="http://schemas.microsoft.com/office/drawing/2014/main" id="{C148388E-C341-A5AF-55B7-4442EC1A9BDB}"/>
              </a:ext>
            </a:extLst>
          </p:cNvPr>
          <p:cNvPicPr>
            <a:picLocks noChangeAspect="1"/>
          </p:cNvPicPr>
          <p:nvPr userDrawn="1"/>
        </p:nvPicPr>
        <p:blipFill>
          <a:blip r:embed="rId3"/>
          <a:stretch>
            <a:fillRect/>
          </a:stretch>
        </p:blipFill>
        <p:spPr>
          <a:xfrm>
            <a:off x="328281" y="178308"/>
            <a:ext cx="1581202" cy="505420"/>
          </a:xfrm>
          <a:prstGeom prst="rect">
            <a:avLst/>
          </a:prstGeom>
        </p:spPr>
      </p:pic>
    </p:spTree>
    <p:extLst>
      <p:ext uri="{BB962C8B-B14F-4D97-AF65-F5344CB8AC3E}">
        <p14:creationId xmlns:p14="http://schemas.microsoft.com/office/powerpoint/2010/main" val="176563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8891486"/>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3DA-CBC5-58B5-65B8-9D38B353F9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6B5CF5-59AF-DD83-C89A-DF31B5195C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84E04A-0F9D-BFA3-1170-4193E83A918B}"/>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5" name="Footer Placeholder 4">
            <a:extLst>
              <a:ext uri="{FF2B5EF4-FFF2-40B4-BE49-F238E27FC236}">
                <a16:creationId xmlns:a16="http://schemas.microsoft.com/office/drawing/2014/main" id="{D9E989B7-C73D-98DA-3AF0-70E1DF6AB9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C4C7C3-2C9F-8A2C-CC92-9224B93D4E61}"/>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9245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116C-C79E-55DD-9F00-FFDBCF607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A4E630C-B948-FAC9-6274-CA2DCE44C2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3E107-FDF9-7A65-56F5-E97F0661FA39}"/>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5" name="Footer Placeholder 4">
            <a:extLst>
              <a:ext uri="{FF2B5EF4-FFF2-40B4-BE49-F238E27FC236}">
                <a16:creationId xmlns:a16="http://schemas.microsoft.com/office/drawing/2014/main" id="{3B65382A-4979-C9DC-A38D-71EEC2F21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54B501-66BB-E071-2D45-786A50329E6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275073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DFD8-0D14-BAF4-B9E1-9E8435A7ED1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64BAE9-DB1F-171F-6D48-3F467841F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68CAD39-A292-B30E-5E61-53E6C13E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ECF5A39-F187-8FE8-5DEB-F71006593467}"/>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6" name="Footer Placeholder 5">
            <a:extLst>
              <a:ext uri="{FF2B5EF4-FFF2-40B4-BE49-F238E27FC236}">
                <a16:creationId xmlns:a16="http://schemas.microsoft.com/office/drawing/2014/main" id="{36E0DC70-1010-1A04-FE7B-7DB3E6713E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E68834-3EFD-4C90-DC78-7AB1AA3B02EE}"/>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58201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3B6E-AAAA-C190-F84C-C7A9E54BFE7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9E850B-3436-7B73-9CAF-6857749DD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440929-494D-74D0-7921-2D938A372A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3974FE-72C9-137E-0265-73F50D8D7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57EA2-CA11-4B56-861E-239081BE5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63161D1-E209-E17B-7F43-1EA7214E3B65}"/>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8" name="Footer Placeholder 7">
            <a:extLst>
              <a:ext uri="{FF2B5EF4-FFF2-40B4-BE49-F238E27FC236}">
                <a16:creationId xmlns:a16="http://schemas.microsoft.com/office/drawing/2014/main" id="{053D1B75-14EF-E88A-5B4F-ECF203D0937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9406F7-C76D-E3CE-11A0-2DF7C798A3C0}"/>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258281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6511-9AF4-26A2-B0E0-2904E16E7D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2C37283-2B3B-38B3-2541-367195BBA1C2}"/>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4" name="Footer Placeholder 3">
            <a:extLst>
              <a:ext uri="{FF2B5EF4-FFF2-40B4-BE49-F238E27FC236}">
                <a16:creationId xmlns:a16="http://schemas.microsoft.com/office/drawing/2014/main" id="{361109F2-D873-FF79-0EAD-7BB606B35B1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1DAC8C-10EC-B45D-546A-403F5F417D47}"/>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18250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1B28-282D-9541-5396-99E0DEE598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9FACF6-3696-BA79-A674-7B2FB7D6C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8AE520-B0BD-9957-B156-89F4DEFC7A44}"/>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5" name="Footer Placeholder 4">
            <a:extLst>
              <a:ext uri="{FF2B5EF4-FFF2-40B4-BE49-F238E27FC236}">
                <a16:creationId xmlns:a16="http://schemas.microsoft.com/office/drawing/2014/main" id="{E78C5B5D-0A2A-D9E7-19E8-E963CF0D8E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985D3D-8D58-9A45-B29D-22587F406C0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96355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756CC-275B-5F05-BC12-BB1376D4041B}"/>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3" name="Footer Placeholder 2">
            <a:extLst>
              <a:ext uri="{FF2B5EF4-FFF2-40B4-BE49-F238E27FC236}">
                <a16:creationId xmlns:a16="http://schemas.microsoft.com/office/drawing/2014/main" id="{A64A5A5C-6A14-6463-9263-E1C97FDEBED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28AB0B-4F9E-B3E8-F5BE-48D1A7FC09CD}"/>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61306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90F-A78E-F728-A554-7D4A7AF1C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96C0024-81A1-24AC-3552-CA9CEA7E4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D68CF34-E943-6E55-F9DC-69271DB3A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B6FBF-46A8-C3B9-7C32-FF6F9D37EA35}"/>
              </a:ext>
            </a:extLst>
          </p:cNvPr>
          <p:cNvSpPr>
            <a:spLocks noGrp="1"/>
          </p:cNvSpPr>
          <p:nvPr>
            <p:ph type="dt" sz="half" idx="10"/>
          </p:nvPr>
        </p:nvSpPr>
        <p:spPr/>
        <p:txBody>
          <a:bodyPr/>
          <a:lstStyle/>
          <a:p>
            <a:fld id="{25239EC9-C142-46A2-9EE7-6BAF7D5DF338}" type="datetimeFigureOut">
              <a:rPr lang="en-IN" smtClean="0"/>
              <a:t>17-03-2025</a:t>
            </a:fld>
            <a:endParaRPr lang="en-IN"/>
          </a:p>
        </p:txBody>
      </p:sp>
      <p:sp>
        <p:nvSpPr>
          <p:cNvPr id="6" name="Footer Placeholder 5">
            <a:extLst>
              <a:ext uri="{FF2B5EF4-FFF2-40B4-BE49-F238E27FC236}">
                <a16:creationId xmlns:a16="http://schemas.microsoft.com/office/drawing/2014/main" id="{5A84E712-4476-5F97-67B0-BBB596A0CC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0A3B25-9720-6577-0395-9103E775740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72320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BC712-3CD6-D18D-1483-CAFF2130A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77F309-DEC2-2A35-6A1B-36732AEA3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0BBC8F-5AA1-6A5F-813E-EC818CB3A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239EC9-C142-46A2-9EE7-6BAF7D5DF338}" type="datetimeFigureOut">
              <a:rPr lang="en-IN" smtClean="0"/>
              <a:t>17-03-2025</a:t>
            </a:fld>
            <a:endParaRPr lang="en-IN"/>
          </a:p>
        </p:txBody>
      </p:sp>
      <p:sp>
        <p:nvSpPr>
          <p:cNvPr id="5" name="Footer Placeholder 4">
            <a:extLst>
              <a:ext uri="{FF2B5EF4-FFF2-40B4-BE49-F238E27FC236}">
                <a16:creationId xmlns:a16="http://schemas.microsoft.com/office/drawing/2014/main" id="{ECD0EE63-802B-29AB-6E8E-2336CA6B4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F485C65-30CE-BE4C-6597-F7645253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05F464-475C-44AD-B39D-86A1D68B524E}" type="slidenum">
              <a:rPr lang="en-IN" smtClean="0"/>
              <a:t>‹#›</a:t>
            </a:fld>
            <a:endParaRPr lang="en-IN"/>
          </a:p>
        </p:txBody>
      </p:sp>
      <p:sp>
        <p:nvSpPr>
          <p:cNvPr id="7" name="Rectangle 6">
            <a:extLst>
              <a:ext uri="{FF2B5EF4-FFF2-40B4-BE49-F238E27FC236}">
                <a16:creationId xmlns:a16="http://schemas.microsoft.com/office/drawing/2014/main" id="{A3E00DB2-1B79-F076-988B-189E25D268A4}"/>
              </a:ext>
            </a:extLst>
          </p:cNvPr>
          <p:cNvSpPr/>
          <p:nvPr userDrawn="1"/>
        </p:nvSpPr>
        <p:spPr>
          <a:xfrm>
            <a:off x="2078655" y="431018"/>
            <a:ext cx="8107244" cy="46502"/>
          </a:xfrm>
          <a:prstGeom prst="rect">
            <a:avLst/>
          </a:prstGeom>
          <a:solidFill>
            <a:srgbClr val="F47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9E6FB77-67DC-C0AD-16FE-6E68AF2B8876}"/>
              </a:ext>
            </a:extLst>
          </p:cNvPr>
          <p:cNvPicPr>
            <a:picLocks noChangeAspect="1"/>
          </p:cNvPicPr>
          <p:nvPr userDrawn="1"/>
        </p:nvPicPr>
        <p:blipFill>
          <a:blip r:embed="rId15"/>
          <a:stretch>
            <a:fillRect/>
          </a:stretch>
        </p:blipFill>
        <p:spPr>
          <a:xfrm>
            <a:off x="10355072" y="178307"/>
            <a:ext cx="1547520" cy="418630"/>
          </a:xfrm>
          <a:prstGeom prst="rect">
            <a:avLst/>
          </a:prstGeom>
        </p:spPr>
      </p:pic>
      <p:pic>
        <p:nvPicPr>
          <p:cNvPr id="9" name="Picture 8">
            <a:extLst>
              <a:ext uri="{FF2B5EF4-FFF2-40B4-BE49-F238E27FC236}">
                <a16:creationId xmlns:a16="http://schemas.microsoft.com/office/drawing/2014/main" id="{D9ED9CD6-CADD-7BD4-3F8E-872DFDE3128D}"/>
              </a:ext>
            </a:extLst>
          </p:cNvPr>
          <p:cNvPicPr>
            <a:picLocks noChangeAspect="1"/>
          </p:cNvPicPr>
          <p:nvPr userDrawn="1"/>
        </p:nvPicPr>
        <p:blipFill>
          <a:blip r:embed="rId16"/>
          <a:stretch>
            <a:fillRect/>
          </a:stretch>
        </p:blipFill>
        <p:spPr>
          <a:xfrm>
            <a:off x="328281" y="178308"/>
            <a:ext cx="1581202" cy="505420"/>
          </a:xfrm>
          <a:prstGeom prst="rect">
            <a:avLst/>
          </a:prstGeom>
        </p:spPr>
      </p:pic>
      <p:sp>
        <p:nvSpPr>
          <p:cNvPr id="10" name="Rectangle 9">
            <a:extLst>
              <a:ext uri="{FF2B5EF4-FFF2-40B4-BE49-F238E27FC236}">
                <a16:creationId xmlns:a16="http://schemas.microsoft.com/office/drawing/2014/main" id="{F318C861-1BD5-B856-A0FD-4B28D1D8BE11}"/>
              </a:ext>
            </a:extLst>
          </p:cNvPr>
          <p:cNvSpPr/>
          <p:nvPr userDrawn="1"/>
        </p:nvSpPr>
        <p:spPr>
          <a:xfrm>
            <a:off x="1" y="6778868"/>
            <a:ext cx="12191997" cy="79131"/>
          </a:xfrm>
          <a:prstGeom prst="rect">
            <a:avLst/>
          </a:prstGeom>
          <a:solidFill>
            <a:srgbClr val="ED77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239611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51.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90.png"/><Relationship Id="rId7" Type="http://schemas.openxmlformats.org/officeDocument/2006/relationships/image" Target="../media/image2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10" Type="http://schemas.openxmlformats.org/officeDocument/2006/relationships/image" Target="../media/image260.png"/><Relationship Id="rId4" Type="http://schemas.openxmlformats.org/officeDocument/2006/relationships/image" Target="../media/image200.png"/><Relationship Id="rId9" Type="http://schemas.openxmlformats.org/officeDocument/2006/relationships/image" Target="../media/image250.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0.png"/><Relationship Id="rId7"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31.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0.png"/><Relationship Id="rId7"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3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EA8D-55EC-59B9-2F4A-002BB8CF21E8}"/>
            </a:ext>
          </a:extLst>
        </p:cNvPr>
        <p:cNvGrpSpPr/>
        <p:nvPr/>
      </p:nvGrpSpPr>
      <p:grpSpPr>
        <a:xfrm>
          <a:off x="0" y="0"/>
          <a:ext cx="0" cy="0"/>
          <a:chOff x="0" y="0"/>
          <a:chExt cx="0" cy="0"/>
        </a:xfrm>
      </p:grpSpPr>
      <p:sp>
        <p:nvSpPr>
          <p:cNvPr id="11" name="Cloud 10">
            <a:extLst>
              <a:ext uri="{FF2B5EF4-FFF2-40B4-BE49-F238E27FC236}">
                <a16:creationId xmlns:a16="http://schemas.microsoft.com/office/drawing/2014/main" id="{095AB7B5-7B8B-693D-EBF1-7A3EB8CB3ABA}"/>
              </a:ext>
            </a:extLst>
          </p:cNvPr>
          <p:cNvSpPr/>
          <p:nvPr/>
        </p:nvSpPr>
        <p:spPr>
          <a:xfrm>
            <a:off x="4149213" y="1347019"/>
            <a:ext cx="3962400" cy="1582994"/>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sz="2800" b="1" dirty="0">
                <a:latin typeface="Times New Roman" panose="02020603050405020304" pitchFamily="18" charset="0"/>
                <a:cs typeface="Times New Roman" panose="02020603050405020304" pitchFamily="18" charset="0"/>
              </a:rPr>
              <a:t>Today’s Highlights</a:t>
            </a:r>
          </a:p>
        </p:txBody>
      </p:sp>
      <p:cxnSp>
        <p:nvCxnSpPr>
          <p:cNvPr id="16" name="Straight Connector 15">
            <a:extLst>
              <a:ext uri="{FF2B5EF4-FFF2-40B4-BE49-F238E27FC236}">
                <a16:creationId xmlns:a16="http://schemas.microsoft.com/office/drawing/2014/main" id="{866F67C7-12E5-0C5F-7D7B-A900DDDA6970}"/>
              </a:ext>
            </a:extLst>
          </p:cNvPr>
          <p:cNvCxnSpPr>
            <a:cxnSpLocks/>
            <a:stCxn id="11" idx="1"/>
          </p:cNvCxnSpPr>
          <p:nvPr/>
        </p:nvCxnSpPr>
        <p:spPr>
          <a:xfrm>
            <a:off x="6130413" y="2928327"/>
            <a:ext cx="0" cy="68994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7478137C-1EAA-28A2-4F22-11BA9B6B0359}"/>
              </a:ext>
            </a:extLst>
          </p:cNvPr>
          <p:cNvCxnSpPr>
            <a:cxnSpLocks/>
          </p:cNvCxnSpPr>
          <p:nvPr/>
        </p:nvCxnSpPr>
        <p:spPr>
          <a:xfrm flipH="1">
            <a:off x="6130413" y="3618271"/>
            <a:ext cx="545690" cy="0"/>
          </a:xfrm>
          <a:prstGeom prst="line">
            <a:avLst/>
          </a:prstGeom>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11E821C0-FF7B-9B17-B73E-5025290550E4}"/>
              </a:ext>
            </a:extLst>
          </p:cNvPr>
          <p:cNvSpPr txBox="1"/>
          <p:nvPr/>
        </p:nvSpPr>
        <p:spPr>
          <a:xfrm>
            <a:off x="6676103" y="3281657"/>
            <a:ext cx="4832552" cy="584775"/>
          </a:xfrm>
          <a:prstGeom prst="rect">
            <a:avLst/>
          </a:prstGeom>
          <a:noFill/>
        </p:spPr>
        <p:txBody>
          <a:bodyPr wrap="square" rtlCol="0">
            <a:spAutoFit/>
          </a:bodyPr>
          <a:lstStyle/>
          <a:p>
            <a:r>
              <a:rPr lang="en-US" sz="3200" b="1" dirty="0"/>
              <a:t>K-map</a:t>
            </a:r>
            <a:endParaRPr lang="en-IN" sz="3200" b="1" dirty="0"/>
          </a:p>
        </p:txBody>
      </p:sp>
    </p:spTree>
    <p:extLst>
      <p:ext uri="{BB962C8B-B14F-4D97-AF65-F5344CB8AC3E}">
        <p14:creationId xmlns:p14="http://schemas.microsoft.com/office/powerpoint/2010/main" val="36761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4944" y="0"/>
            <a:ext cx="3243072" cy="749490"/>
          </a:xfrm>
        </p:spPr>
        <p:txBody>
          <a:bodyPr>
            <a:normAutofit/>
          </a:bodyPr>
          <a:lstStyle/>
          <a:p>
            <a:r>
              <a:rPr lang="en-US" b="1" dirty="0">
                <a:solidFill>
                  <a:srgbClr val="FF0000"/>
                </a:solidFill>
              </a:rPr>
              <a:t>Exercise</a:t>
            </a:r>
          </a:p>
        </p:txBody>
      </p:sp>
      <p:graphicFrame>
        <p:nvGraphicFramePr>
          <p:cNvPr id="4" name="Table 3"/>
          <p:cNvGraphicFramePr>
            <a:graphicFrameLocks noGrp="1"/>
          </p:cNvGraphicFramePr>
          <p:nvPr/>
        </p:nvGraphicFramePr>
        <p:xfrm>
          <a:off x="971296" y="890354"/>
          <a:ext cx="3247136" cy="1560238"/>
        </p:xfrm>
        <a:graphic>
          <a:graphicData uri="http://schemas.openxmlformats.org/drawingml/2006/table">
            <a:tbl>
              <a:tblPr firstRow="1" bandRow="1">
                <a:tableStyleId>{93296810-A885-4BE3-A3E7-6D5BEEA58F35}</a:tableStyleId>
              </a:tblPr>
              <a:tblGrid>
                <a:gridCol w="811784">
                  <a:extLst>
                    <a:ext uri="{9D8B030D-6E8A-4147-A177-3AD203B41FA5}">
                      <a16:colId xmlns:a16="http://schemas.microsoft.com/office/drawing/2014/main" val="20000"/>
                    </a:ext>
                  </a:extLst>
                </a:gridCol>
                <a:gridCol w="811784">
                  <a:extLst>
                    <a:ext uri="{9D8B030D-6E8A-4147-A177-3AD203B41FA5}">
                      <a16:colId xmlns:a16="http://schemas.microsoft.com/office/drawing/2014/main" val="20001"/>
                    </a:ext>
                  </a:extLst>
                </a:gridCol>
                <a:gridCol w="811784">
                  <a:extLst>
                    <a:ext uri="{9D8B030D-6E8A-4147-A177-3AD203B41FA5}">
                      <a16:colId xmlns:a16="http://schemas.microsoft.com/office/drawing/2014/main" val="20002"/>
                    </a:ext>
                  </a:extLst>
                </a:gridCol>
                <a:gridCol w="811784">
                  <a:extLst>
                    <a:ext uri="{9D8B030D-6E8A-4147-A177-3AD203B41FA5}">
                      <a16:colId xmlns:a16="http://schemas.microsoft.com/office/drawing/2014/main" val="20003"/>
                    </a:ext>
                  </a:extLst>
                </a:gridCol>
              </a:tblGrid>
              <a:tr h="78011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78011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5732272" y="811106"/>
          <a:ext cx="3247136" cy="1560238"/>
        </p:xfrm>
        <a:graphic>
          <a:graphicData uri="http://schemas.openxmlformats.org/drawingml/2006/table">
            <a:tbl>
              <a:tblPr firstRow="1" bandRow="1">
                <a:tableStyleId>{F5AB1C69-6EDB-4FF4-983F-18BD219EF322}</a:tableStyleId>
              </a:tblPr>
              <a:tblGrid>
                <a:gridCol w="811784">
                  <a:extLst>
                    <a:ext uri="{9D8B030D-6E8A-4147-A177-3AD203B41FA5}">
                      <a16:colId xmlns:a16="http://schemas.microsoft.com/office/drawing/2014/main" val="20000"/>
                    </a:ext>
                  </a:extLst>
                </a:gridCol>
                <a:gridCol w="811784">
                  <a:extLst>
                    <a:ext uri="{9D8B030D-6E8A-4147-A177-3AD203B41FA5}">
                      <a16:colId xmlns:a16="http://schemas.microsoft.com/office/drawing/2014/main" val="20001"/>
                    </a:ext>
                  </a:extLst>
                </a:gridCol>
                <a:gridCol w="811784">
                  <a:extLst>
                    <a:ext uri="{9D8B030D-6E8A-4147-A177-3AD203B41FA5}">
                      <a16:colId xmlns:a16="http://schemas.microsoft.com/office/drawing/2014/main" val="20002"/>
                    </a:ext>
                  </a:extLst>
                </a:gridCol>
                <a:gridCol w="811784">
                  <a:extLst>
                    <a:ext uri="{9D8B030D-6E8A-4147-A177-3AD203B41FA5}">
                      <a16:colId xmlns:a16="http://schemas.microsoft.com/office/drawing/2014/main" val="20003"/>
                    </a:ext>
                  </a:extLst>
                </a:gridCol>
              </a:tblGrid>
              <a:tr h="780119">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78011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227328" y="3657938"/>
          <a:ext cx="3247136" cy="1560238"/>
        </p:xfrm>
        <a:graphic>
          <a:graphicData uri="http://schemas.openxmlformats.org/drawingml/2006/table">
            <a:tbl>
              <a:tblPr firstRow="1" bandRow="1">
                <a:tableStyleId>{7DF18680-E054-41AD-8BC1-D1AEF772440D}</a:tableStyleId>
              </a:tblPr>
              <a:tblGrid>
                <a:gridCol w="811784">
                  <a:extLst>
                    <a:ext uri="{9D8B030D-6E8A-4147-A177-3AD203B41FA5}">
                      <a16:colId xmlns:a16="http://schemas.microsoft.com/office/drawing/2014/main" val="20000"/>
                    </a:ext>
                  </a:extLst>
                </a:gridCol>
                <a:gridCol w="811784">
                  <a:extLst>
                    <a:ext uri="{9D8B030D-6E8A-4147-A177-3AD203B41FA5}">
                      <a16:colId xmlns:a16="http://schemas.microsoft.com/office/drawing/2014/main" val="20001"/>
                    </a:ext>
                  </a:extLst>
                </a:gridCol>
                <a:gridCol w="811784">
                  <a:extLst>
                    <a:ext uri="{9D8B030D-6E8A-4147-A177-3AD203B41FA5}">
                      <a16:colId xmlns:a16="http://schemas.microsoft.com/office/drawing/2014/main" val="20002"/>
                    </a:ext>
                  </a:extLst>
                </a:gridCol>
                <a:gridCol w="811784">
                  <a:extLst>
                    <a:ext uri="{9D8B030D-6E8A-4147-A177-3AD203B41FA5}">
                      <a16:colId xmlns:a16="http://schemas.microsoft.com/office/drawing/2014/main" val="20003"/>
                    </a:ext>
                  </a:extLst>
                </a:gridCol>
              </a:tblGrid>
              <a:tr h="78011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780119">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6116320" y="3414098"/>
          <a:ext cx="3515360" cy="2242992"/>
        </p:xfrm>
        <a:graphic>
          <a:graphicData uri="http://schemas.openxmlformats.org/drawingml/2006/table">
            <a:tbl>
              <a:tblPr firstRow="1" bandRow="1">
                <a:tableStyleId>{5C22544A-7EE6-4342-B048-85BDC9FD1C3A}</a:tableStyleId>
              </a:tblPr>
              <a:tblGrid>
                <a:gridCol w="878840">
                  <a:extLst>
                    <a:ext uri="{9D8B030D-6E8A-4147-A177-3AD203B41FA5}">
                      <a16:colId xmlns:a16="http://schemas.microsoft.com/office/drawing/2014/main" val="20000"/>
                    </a:ext>
                  </a:extLst>
                </a:gridCol>
                <a:gridCol w="941832">
                  <a:extLst>
                    <a:ext uri="{9D8B030D-6E8A-4147-A177-3AD203B41FA5}">
                      <a16:colId xmlns:a16="http://schemas.microsoft.com/office/drawing/2014/main" val="20001"/>
                    </a:ext>
                  </a:extLst>
                </a:gridCol>
                <a:gridCol w="815848">
                  <a:extLst>
                    <a:ext uri="{9D8B030D-6E8A-4147-A177-3AD203B41FA5}">
                      <a16:colId xmlns:a16="http://schemas.microsoft.com/office/drawing/2014/main" val="20002"/>
                    </a:ext>
                  </a:extLst>
                </a:gridCol>
                <a:gridCol w="878840">
                  <a:extLst>
                    <a:ext uri="{9D8B030D-6E8A-4147-A177-3AD203B41FA5}">
                      <a16:colId xmlns:a16="http://schemas.microsoft.com/office/drawing/2014/main" val="20003"/>
                    </a:ext>
                  </a:extLst>
                </a:gridCol>
              </a:tblGrid>
              <a:tr h="56074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6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6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56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8" name="Cloud 7"/>
          <p:cNvSpPr/>
          <p:nvPr/>
        </p:nvSpPr>
        <p:spPr>
          <a:xfrm>
            <a:off x="9460992" y="576072"/>
            <a:ext cx="1987296" cy="457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Simplify</a:t>
            </a:r>
          </a:p>
        </p:txBody>
      </p:sp>
    </p:spTree>
    <p:extLst>
      <p:ext uri="{BB962C8B-B14F-4D97-AF65-F5344CB8AC3E}">
        <p14:creationId xmlns:p14="http://schemas.microsoft.com/office/powerpoint/2010/main" val="27905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3938" y="1512709"/>
                <a:ext cx="4923469" cy="4351338"/>
              </a:xfrm>
            </p:spPr>
            <p:txBody>
              <a:bodyPr/>
              <a:lstStyle/>
              <a:p>
                <a:pPr marL="0" indent="0">
                  <a:buNone/>
                </a:pPr>
                <a:r>
                  <a:rPr lang="en-US" dirty="0"/>
                  <a:t>An n variable K-map can have ____ no of </a:t>
                </a:r>
                <a:r>
                  <a:rPr lang="en-US" dirty="0" err="1"/>
                  <a:t>minterms</a:t>
                </a:r>
                <a:r>
                  <a:rPr lang="en-US" dirty="0"/>
                  <a:t>:</a:t>
                </a:r>
              </a:p>
              <a:p>
                <a:pPr marL="514350" indent="-514350">
                  <a:buFont typeface="+mj-lt"/>
                  <a:buAutoNum type="alphaLcParenR"/>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endParaRPr lang="en-US" dirty="0"/>
              </a:p>
              <a:p>
                <a:pPr marL="514350" indent="-514350">
                  <a:buFont typeface="+mj-lt"/>
                  <a:buAutoNum type="alphaLcParenR"/>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oMath>
                </a14:m>
                <a:r>
                  <a:rPr lang="en-US" dirty="0"/>
                  <a:t>-1</a:t>
                </a:r>
              </a:p>
              <a:p>
                <a:pPr marL="514350" indent="-514350">
                  <a:buFont typeface="+mj-lt"/>
                  <a:buAutoNum type="alphaLcParenR"/>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a:p>
              <a:p>
                <a:pPr marL="514350" indent="-514350">
                  <a:buFont typeface="+mj-lt"/>
                  <a:buAutoNum type="alphaLcParenR"/>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oMath>
                </a14:m>
                <a:r>
                  <a:rPr lang="en-US" dirty="0"/>
                  <a:t>-1</a:t>
                </a:r>
              </a:p>
              <a:p>
                <a:pPr marL="514350" indent="-514350">
                  <a:buFont typeface="+mj-lt"/>
                  <a:buAutoNum type="alphaLcParen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3938" y="1512709"/>
                <a:ext cx="4923469" cy="4351338"/>
              </a:xfrm>
              <a:blipFill>
                <a:blip r:embed="rId2"/>
                <a:stretch>
                  <a:fillRect l="-2602" t="-2381"/>
                </a:stretch>
              </a:blipFill>
            </p:spPr>
            <p:txBody>
              <a:bodyPr/>
              <a:lstStyle/>
              <a:p>
                <a:r>
                  <a:rPr lang="en-IN">
                    <a:noFill/>
                  </a:rPr>
                  <a:t> </a:t>
                </a:r>
              </a:p>
            </p:txBody>
          </p:sp>
        </mc:Fallback>
      </mc:AlternateContent>
      <p:sp>
        <p:nvSpPr>
          <p:cNvPr id="2" name="Rectangle 1"/>
          <p:cNvSpPr/>
          <p:nvPr/>
        </p:nvSpPr>
        <p:spPr>
          <a:xfrm>
            <a:off x="9396604" y="2800735"/>
            <a:ext cx="1435412"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True</a:t>
            </a:r>
          </a:p>
          <a:p>
            <a:r>
              <a:rPr lang="en-US" sz="2400" b="1" dirty="0">
                <a:latin typeface="Times New Roman" panose="02020603050405020304" pitchFamily="18" charset="0"/>
                <a:cs typeface="Times New Roman" panose="02020603050405020304" pitchFamily="18" charset="0"/>
              </a:rPr>
              <a:t>b) False</a:t>
            </a:r>
            <a:endParaRPr lang="en-US" sz="2400" b="1" dirty="0"/>
          </a:p>
        </p:txBody>
      </p:sp>
      <p:sp>
        <p:nvSpPr>
          <p:cNvPr id="5" name="Cloud 4"/>
          <p:cNvSpPr/>
          <p:nvPr/>
        </p:nvSpPr>
        <p:spPr>
          <a:xfrm>
            <a:off x="8206262" y="1699522"/>
            <a:ext cx="3816097"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Diagonal groups are not allowed</a:t>
            </a:r>
            <a:endParaRPr lang="en-US" sz="2400" b="1" dirty="0"/>
          </a:p>
        </p:txBody>
      </p:sp>
      <p:sp>
        <p:nvSpPr>
          <p:cNvPr id="8" name="TextBox 7">
            <a:extLst>
              <a:ext uri="{FF2B5EF4-FFF2-40B4-BE49-F238E27FC236}">
                <a16:creationId xmlns:a16="http://schemas.microsoft.com/office/drawing/2014/main" id="{E6BD46E7-57C0-F880-823D-0C656CFE8AC8}"/>
              </a:ext>
            </a:extLst>
          </p:cNvPr>
          <p:cNvSpPr txBox="1"/>
          <p:nvPr/>
        </p:nvSpPr>
        <p:spPr>
          <a:xfrm>
            <a:off x="3300604" y="804823"/>
            <a:ext cx="6096000" cy="707886"/>
          </a:xfrm>
          <a:prstGeom prst="rect">
            <a:avLst/>
          </a:prstGeom>
          <a:noFill/>
        </p:spPr>
        <p:txBody>
          <a:bodyPr wrap="square">
            <a:spAutoFit/>
          </a:bodyPr>
          <a:lstStyle/>
          <a:p>
            <a:r>
              <a:rPr lang="en-US" sz="4000" b="1" dirty="0">
                <a:solidFill>
                  <a:srgbClr val="FF0000"/>
                </a:solidFill>
              </a:rPr>
              <a:t>QUIZ (POLL)</a:t>
            </a:r>
            <a:endParaRPr lang="en-IN" sz="4000" dirty="0"/>
          </a:p>
        </p:txBody>
      </p:sp>
      <p:sp>
        <p:nvSpPr>
          <p:cNvPr id="10" name="TextBox 9">
            <a:extLst>
              <a:ext uri="{FF2B5EF4-FFF2-40B4-BE49-F238E27FC236}">
                <a16:creationId xmlns:a16="http://schemas.microsoft.com/office/drawing/2014/main" id="{AD12EB16-987F-58C2-B71D-C46B33ED1389}"/>
              </a:ext>
            </a:extLst>
          </p:cNvPr>
          <p:cNvSpPr txBox="1"/>
          <p:nvPr/>
        </p:nvSpPr>
        <p:spPr>
          <a:xfrm>
            <a:off x="5673212" y="3741462"/>
            <a:ext cx="3932903" cy="1200329"/>
          </a:xfrm>
          <a:prstGeom prst="rect">
            <a:avLst/>
          </a:prstGeom>
          <a:noFill/>
        </p:spPr>
        <p:txBody>
          <a:bodyPr wrap="square">
            <a:spAutoFit/>
          </a:bodyPr>
          <a:lstStyle/>
          <a:p>
            <a:pPr marL="514350" indent="-514350">
              <a:buFont typeface="+mj-lt"/>
              <a:buAutoNum type="alphaLcParenR"/>
            </a:pPr>
            <a:r>
              <a:rPr lang="en-US" b="1" dirty="0"/>
              <a:t>4</a:t>
            </a:r>
          </a:p>
          <a:p>
            <a:pPr marL="514350" indent="-514350">
              <a:buFont typeface="+mj-lt"/>
              <a:buAutoNum type="alphaLcParenR"/>
            </a:pPr>
            <a:r>
              <a:rPr lang="en-US" b="1" dirty="0"/>
              <a:t>8</a:t>
            </a:r>
          </a:p>
          <a:p>
            <a:pPr marL="514350" indent="-514350">
              <a:buFont typeface="+mj-lt"/>
              <a:buAutoNum type="alphaLcParenR"/>
            </a:pPr>
            <a:r>
              <a:rPr lang="en-US" b="1" dirty="0"/>
              <a:t>12</a:t>
            </a:r>
          </a:p>
          <a:p>
            <a:pPr marL="514350" indent="-514350">
              <a:buFont typeface="+mj-lt"/>
              <a:buAutoNum type="alphaLcParenR"/>
            </a:pPr>
            <a:r>
              <a:rPr lang="en-US" b="1" dirty="0"/>
              <a:t>16</a:t>
            </a:r>
          </a:p>
        </p:txBody>
      </p:sp>
      <p:sp>
        <p:nvSpPr>
          <p:cNvPr id="11" name="Cloud 10">
            <a:extLst>
              <a:ext uri="{FF2B5EF4-FFF2-40B4-BE49-F238E27FC236}">
                <a16:creationId xmlns:a16="http://schemas.microsoft.com/office/drawing/2014/main" id="{38290E3F-75E8-F44A-A2B6-E37933D61F63}"/>
              </a:ext>
            </a:extLst>
          </p:cNvPr>
          <p:cNvSpPr/>
          <p:nvPr/>
        </p:nvSpPr>
        <p:spPr>
          <a:xfrm>
            <a:off x="4139381" y="2288670"/>
            <a:ext cx="4316361" cy="126077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a:t>Which of the following combination of cells is NOT possible?</a:t>
            </a:r>
            <a:endParaRPr lang="en-US" dirty="0"/>
          </a:p>
        </p:txBody>
      </p:sp>
    </p:spTree>
    <p:extLst>
      <p:ext uri="{BB962C8B-B14F-4D97-AF65-F5344CB8AC3E}">
        <p14:creationId xmlns:p14="http://schemas.microsoft.com/office/powerpoint/2010/main" val="287940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K-map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976" y="1935956"/>
            <a:ext cx="2002917"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819" y="1974054"/>
            <a:ext cx="1623441"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265" y="1852611"/>
            <a:ext cx="25241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6819291" y="2054912"/>
            <a:ext cx="362977" cy="34809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96364" y="1708323"/>
            <a:ext cx="304892"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212139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502" y="365125"/>
            <a:ext cx="6811297" cy="1325563"/>
          </a:xfrm>
        </p:spPr>
        <p:txBody>
          <a:bodyPr/>
          <a:lstStyle/>
          <a:p>
            <a:r>
              <a:rPr lang="en-IN" b="1" dirty="0">
                <a:solidFill>
                  <a:srgbClr val="FF0000"/>
                </a:solidFill>
              </a:rPr>
              <a:t>Quick Poll</a:t>
            </a:r>
          </a:p>
        </p:txBody>
      </p:sp>
      <p:sp>
        <p:nvSpPr>
          <p:cNvPr id="3" name="Content Placeholder 2"/>
          <p:cNvSpPr>
            <a:spLocks noGrp="1"/>
          </p:cNvSpPr>
          <p:nvPr>
            <p:ph idx="1"/>
          </p:nvPr>
        </p:nvSpPr>
        <p:spPr/>
        <p:txBody>
          <a:bodyPr/>
          <a:lstStyle/>
          <a:p>
            <a:pPr marL="0" indent="0">
              <a:buNone/>
            </a:pPr>
            <a:r>
              <a:rPr lang="en-IN" dirty="0"/>
              <a:t>After making group in form of pair,how many variables are eliminate?</a:t>
            </a:r>
          </a:p>
          <a:p>
            <a:pPr marL="0" indent="0">
              <a:buNone/>
            </a:pPr>
            <a:r>
              <a:rPr lang="en-IN" dirty="0"/>
              <a:t>A) 3 variables</a:t>
            </a:r>
          </a:p>
          <a:p>
            <a:pPr marL="0" indent="0">
              <a:buNone/>
            </a:pPr>
            <a:r>
              <a:rPr lang="en-IN" dirty="0"/>
              <a:t>B) 2 variables</a:t>
            </a:r>
          </a:p>
          <a:p>
            <a:pPr marL="0" indent="0">
              <a:buNone/>
            </a:pPr>
            <a:r>
              <a:rPr lang="en-IN" dirty="0"/>
              <a:t>C) 1 variables</a:t>
            </a:r>
          </a:p>
          <a:p>
            <a:pPr marL="0" indent="0">
              <a:buNone/>
            </a:pPr>
            <a:r>
              <a:rPr lang="en-IN" dirty="0"/>
              <a:t>D) Not applicable</a:t>
            </a:r>
          </a:p>
        </p:txBody>
      </p:sp>
    </p:spTree>
    <p:extLst>
      <p:ext uri="{BB962C8B-B14F-4D97-AF65-F5344CB8AC3E}">
        <p14:creationId xmlns:p14="http://schemas.microsoft.com/office/powerpoint/2010/main" val="29608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30" y="1432607"/>
            <a:ext cx="11616743" cy="4659100"/>
          </a:xfrm>
        </p:spPr>
        <p:txBody>
          <a:bodyPr>
            <a:normAutofit/>
          </a:bodyPr>
          <a:lstStyle/>
          <a:p>
            <a:pPr algn="just">
              <a:buFont typeface="Wingdings" panose="05000000000000000000" pitchFamily="2" charset="2"/>
              <a:buChar char="§"/>
            </a:pPr>
            <a:r>
              <a:rPr lang="en-US" dirty="0"/>
              <a:t>There are four </a:t>
            </a:r>
            <a:r>
              <a:rPr lang="en-US" dirty="0" err="1"/>
              <a:t>minterms</a:t>
            </a:r>
            <a:r>
              <a:rPr lang="en-US" dirty="0"/>
              <a:t> for two variables; hence, the map consists of four squares, one for each </a:t>
            </a:r>
            <a:r>
              <a:rPr lang="en-US" dirty="0" err="1"/>
              <a:t>minterm</a:t>
            </a:r>
            <a:r>
              <a:rPr lang="en-US" dirty="0"/>
              <a:t>.</a:t>
            </a:r>
            <a:endParaRPr lang="en-US" b="1" dirty="0"/>
          </a:p>
        </p:txBody>
      </p:sp>
      <p:pic>
        <p:nvPicPr>
          <p:cNvPr id="5" name="Picture 4"/>
          <p:cNvPicPr>
            <a:picLocks noChangeAspect="1"/>
          </p:cNvPicPr>
          <p:nvPr/>
        </p:nvPicPr>
        <p:blipFill rotWithShape="1">
          <a:blip r:embed="rId2"/>
          <a:srcRect l="4289" t="4761"/>
          <a:stretch/>
        </p:blipFill>
        <p:spPr>
          <a:xfrm>
            <a:off x="850005" y="2882034"/>
            <a:ext cx="4250028" cy="2543359"/>
          </a:xfrm>
          <a:prstGeom prst="rect">
            <a:avLst/>
          </a:prstGeom>
        </p:spPr>
      </p:pic>
      <p:pic>
        <p:nvPicPr>
          <p:cNvPr id="2" name="Picture 1"/>
          <p:cNvPicPr>
            <a:picLocks noChangeAspect="1"/>
          </p:cNvPicPr>
          <p:nvPr/>
        </p:nvPicPr>
        <p:blipFill>
          <a:blip r:embed="rId3"/>
          <a:stretch>
            <a:fillRect/>
          </a:stretch>
        </p:blipFill>
        <p:spPr>
          <a:xfrm>
            <a:off x="1655347" y="2193717"/>
            <a:ext cx="5261848" cy="720372"/>
          </a:xfrm>
          <a:prstGeom prst="rect">
            <a:avLst/>
          </a:prstGeom>
        </p:spPr>
      </p:pic>
      <p:sp>
        <p:nvSpPr>
          <p:cNvPr id="7" name="TextBox 6"/>
          <p:cNvSpPr txBox="1"/>
          <p:nvPr/>
        </p:nvSpPr>
        <p:spPr>
          <a:xfrm>
            <a:off x="300990" y="715831"/>
            <a:ext cx="2396578" cy="646331"/>
          </a:xfrm>
          <a:prstGeom prst="rect">
            <a:avLst/>
          </a:prstGeom>
          <a:solidFill>
            <a:srgbClr val="FF0000"/>
          </a:solidFill>
          <a:effectLst>
            <a:glow rad="139700">
              <a:schemeClr val="accent1">
                <a:satMod val="175000"/>
                <a:alpha val="40000"/>
              </a:schemeClr>
            </a:glow>
          </a:effectLst>
        </p:spPr>
        <p:txBody>
          <a:bodyPr wrap="square" rtlCol="0">
            <a:spAutoFit/>
          </a:bodyPr>
          <a:lstStyle/>
          <a:p>
            <a:r>
              <a:rPr lang="en-US" sz="3600" b="1" dirty="0"/>
              <a:t>Example</a:t>
            </a:r>
          </a:p>
        </p:txBody>
      </p:sp>
      <p:pic>
        <p:nvPicPr>
          <p:cNvPr id="8" name="Picture 7"/>
          <p:cNvPicPr>
            <a:picLocks noChangeAspect="1"/>
          </p:cNvPicPr>
          <p:nvPr/>
        </p:nvPicPr>
        <p:blipFill>
          <a:blip r:embed="rId4"/>
          <a:stretch>
            <a:fillRect/>
          </a:stretch>
        </p:blipFill>
        <p:spPr>
          <a:xfrm>
            <a:off x="5705525" y="2982549"/>
            <a:ext cx="2853947" cy="2554361"/>
          </a:xfrm>
          <a:prstGeom prst="rect">
            <a:avLst/>
          </a:prstGeom>
        </p:spPr>
      </p:pic>
      <p:sp>
        <p:nvSpPr>
          <p:cNvPr id="9" name="Cloud 8"/>
          <p:cNvSpPr/>
          <p:nvPr/>
        </p:nvSpPr>
        <p:spPr>
          <a:xfrm>
            <a:off x="7132498" y="1966452"/>
            <a:ext cx="1925648" cy="12442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Which Grouping do you think ?</a:t>
            </a:r>
          </a:p>
        </p:txBody>
      </p:sp>
      <p:sp>
        <p:nvSpPr>
          <p:cNvPr id="10" name="Cloud 9"/>
          <p:cNvSpPr/>
          <p:nvPr/>
        </p:nvSpPr>
        <p:spPr>
          <a:xfrm>
            <a:off x="8717280" y="1966452"/>
            <a:ext cx="2243328" cy="1045436"/>
          </a:xfrm>
          <a:prstGeom prst="cloud">
            <a:avLst/>
          </a:prstGeom>
          <a:solidFill>
            <a:schemeClr val="accent2">
              <a:lumMod val="60000"/>
              <a:lumOff val="40000"/>
            </a:schemeClr>
          </a:solidFill>
          <a:ln>
            <a:solidFill>
              <a:schemeClr val="accent2">
                <a:lumMod val="60000"/>
                <a:lumOff val="40000"/>
              </a:schemeClr>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Octet, </a:t>
            </a:r>
            <a:r>
              <a:rPr lang="en-US" sz="2400" b="1" dirty="0" err="1"/>
              <a:t>Quard</a:t>
            </a:r>
            <a:r>
              <a:rPr lang="en-US" sz="2400" b="1" dirty="0"/>
              <a:t>, Pair ?</a:t>
            </a:r>
          </a:p>
        </p:txBody>
      </p:sp>
      <p:sp>
        <p:nvSpPr>
          <p:cNvPr id="11" name="Cloud 10"/>
          <p:cNvSpPr/>
          <p:nvPr/>
        </p:nvSpPr>
        <p:spPr>
          <a:xfrm>
            <a:off x="8662416" y="3288081"/>
            <a:ext cx="2353056" cy="17312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How many variable eliminates after pair ?</a:t>
            </a:r>
          </a:p>
        </p:txBody>
      </p:sp>
      <p:sp>
        <p:nvSpPr>
          <p:cNvPr id="13" name="TextBox 12">
            <a:extLst>
              <a:ext uri="{FF2B5EF4-FFF2-40B4-BE49-F238E27FC236}">
                <a16:creationId xmlns:a16="http://schemas.microsoft.com/office/drawing/2014/main" id="{DC6CEE24-F236-5408-B2BB-46215230E8F0}"/>
              </a:ext>
            </a:extLst>
          </p:cNvPr>
          <p:cNvSpPr txBox="1"/>
          <p:nvPr/>
        </p:nvSpPr>
        <p:spPr>
          <a:xfrm>
            <a:off x="3018504" y="616555"/>
            <a:ext cx="6154992" cy="646331"/>
          </a:xfrm>
          <a:prstGeom prst="rect">
            <a:avLst/>
          </a:prstGeom>
          <a:noFill/>
        </p:spPr>
        <p:txBody>
          <a:bodyPr wrap="square">
            <a:spAutoFit/>
          </a:bodyPr>
          <a:lstStyle/>
          <a:p>
            <a:pPr algn="ctr"/>
            <a:r>
              <a:rPr lang="en-US" sz="3600" b="1" dirty="0">
                <a:solidFill>
                  <a:srgbClr val="FF0000"/>
                </a:solidFill>
              </a:rPr>
              <a:t>Two Variable Karnaugh Map </a:t>
            </a:r>
          </a:p>
        </p:txBody>
      </p:sp>
    </p:spTree>
    <p:extLst>
      <p:ext uri="{BB962C8B-B14F-4D97-AF65-F5344CB8AC3E}">
        <p14:creationId xmlns:p14="http://schemas.microsoft.com/office/powerpoint/2010/main" val="305405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9A9E-56D6-E5DC-2F4D-4A2332B51554}"/>
              </a:ext>
            </a:extLst>
          </p:cNvPr>
          <p:cNvSpPr>
            <a:spLocks noGrp="1"/>
          </p:cNvSpPr>
          <p:nvPr>
            <p:ph type="title"/>
          </p:nvPr>
        </p:nvSpPr>
        <p:spPr/>
        <p:txBody>
          <a:bodyPr/>
          <a:lstStyle/>
          <a:p>
            <a:r>
              <a:rPr lang="en-US" dirty="0"/>
              <a:t> </a:t>
            </a:r>
            <a:endParaRPr lang="en-IN" dirty="0"/>
          </a:p>
        </p:txBody>
      </p:sp>
      <p:sp>
        <p:nvSpPr>
          <p:cNvPr id="6" name="TextBox 5">
            <a:extLst>
              <a:ext uri="{FF2B5EF4-FFF2-40B4-BE49-F238E27FC236}">
                <a16:creationId xmlns:a16="http://schemas.microsoft.com/office/drawing/2014/main" id="{E747E7BD-838E-0542-7F15-B511B8089031}"/>
              </a:ext>
            </a:extLst>
          </p:cNvPr>
          <p:cNvSpPr txBox="1"/>
          <p:nvPr/>
        </p:nvSpPr>
        <p:spPr>
          <a:xfrm>
            <a:off x="934065" y="843240"/>
            <a:ext cx="6096000" cy="461665"/>
          </a:xfrm>
          <a:prstGeom prst="rect">
            <a:avLst/>
          </a:prstGeom>
          <a:noFill/>
        </p:spPr>
        <p:txBody>
          <a:bodyPr wrap="square">
            <a:spAutoFit/>
          </a:bodyPr>
          <a:lstStyle/>
          <a:p>
            <a:r>
              <a:rPr lang="en-IN" sz="2400" b="1" dirty="0"/>
              <a:t>Q1. Solve 2 Variables K-Map for ∑(0, 2, 3)</a:t>
            </a:r>
          </a:p>
        </p:txBody>
      </p:sp>
      <p:pic>
        <p:nvPicPr>
          <p:cNvPr id="8" name="Picture 7">
            <a:extLst>
              <a:ext uri="{FF2B5EF4-FFF2-40B4-BE49-F238E27FC236}">
                <a16:creationId xmlns:a16="http://schemas.microsoft.com/office/drawing/2014/main" id="{B45C4879-6A1B-0AF8-9788-A9F652622D40}"/>
              </a:ext>
            </a:extLst>
          </p:cNvPr>
          <p:cNvPicPr>
            <a:picLocks noChangeAspect="1"/>
          </p:cNvPicPr>
          <p:nvPr/>
        </p:nvPicPr>
        <p:blipFill>
          <a:blip r:embed="rId2"/>
          <a:stretch>
            <a:fillRect/>
          </a:stretch>
        </p:blipFill>
        <p:spPr>
          <a:xfrm>
            <a:off x="5346630" y="2155199"/>
            <a:ext cx="4015798" cy="2810319"/>
          </a:xfrm>
          <a:prstGeom prst="rect">
            <a:avLst/>
          </a:prstGeom>
        </p:spPr>
      </p:pic>
      <p:graphicFrame>
        <p:nvGraphicFramePr>
          <p:cNvPr id="9" name="Table 8">
            <a:extLst>
              <a:ext uri="{FF2B5EF4-FFF2-40B4-BE49-F238E27FC236}">
                <a16:creationId xmlns:a16="http://schemas.microsoft.com/office/drawing/2014/main" id="{336721D6-92E7-4AC0-BD17-054009FB168A}"/>
              </a:ext>
            </a:extLst>
          </p:cNvPr>
          <p:cNvGraphicFramePr>
            <a:graphicFrameLocks noGrp="1"/>
          </p:cNvGraphicFramePr>
          <p:nvPr/>
        </p:nvGraphicFramePr>
        <p:xfrm>
          <a:off x="1129480" y="2395977"/>
          <a:ext cx="3507659" cy="2328765"/>
        </p:xfrm>
        <a:graphic>
          <a:graphicData uri="http://schemas.openxmlformats.org/drawingml/2006/table">
            <a:tbl>
              <a:tblPr firstRow="1" firstCol="1" bandRow="1">
                <a:tableStyleId>{5C22544A-7EE6-4342-B048-85BDC9FD1C3A}</a:tableStyleId>
              </a:tblPr>
              <a:tblGrid>
                <a:gridCol w="1337383">
                  <a:extLst>
                    <a:ext uri="{9D8B030D-6E8A-4147-A177-3AD203B41FA5}">
                      <a16:colId xmlns:a16="http://schemas.microsoft.com/office/drawing/2014/main" val="1338290876"/>
                    </a:ext>
                  </a:extLst>
                </a:gridCol>
                <a:gridCol w="1085138">
                  <a:extLst>
                    <a:ext uri="{9D8B030D-6E8A-4147-A177-3AD203B41FA5}">
                      <a16:colId xmlns:a16="http://schemas.microsoft.com/office/drawing/2014/main" val="1074173323"/>
                    </a:ext>
                  </a:extLst>
                </a:gridCol>
                <a:gridCol w="1085138">
                  <a:extLst>
                    <a:ext uri="{9D8B030D-6E8A-4147-A177-3AD203B41FA5}">
                      <a16:colId xmlns:a16="http://schemas.microsoft.com/office/drawing/2014/main" val="3177414272"/>
                    </a:ext>
                  </a:extLst>
                </a:gridCol>
              </a:tblGrid>
              <a:tr h="465753">
                <a:tc>
                  <a:txBody>
                    <a:bodyPr/>
                    <a:lstStyle/>
                    <a:p>
                      <a:pPr>
                        <a:lnSpc>
                          <a:spcPct val="107000"/>
                        </a:lnSpc>
                        <a:spcAft>
                          <a:spcPts val="800"/>
                        </a:spcAft>
                      </a:pPr>
                      <a:r>
                        <a:rPr lang="en-IN" sz="1100" kern="100" dirty="0">
                          <a:effectLst/>
                        </a:rPr>
                        <a:t>A</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B</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Y</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4781338"/>
                  </a:ext>
                </a:extLst>
              </a:tr>
              <a:tr h="465753">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6733836"/>
                  </a:ext>
                </a:extLst>
              </a:tr>
              <a:tr h="465753">
                <a:tc>
                  <a:txBody>
                    <a:bodyPr/>
                    <a:lstStyle/>
                    <a:p>
                      <a:pPr>
                        <a:lnSpc>
                          <a:spcPct val="107000"/>
                        </a:lnSpc>
                        <a:spcAft>
                          <a:spcPts val="800"/>
                        </a:spcAft>
                      </a:pPr>
                      <a:r>
                        <a:rPr lang="en-IN" sz="1100" kern="100" dirty="0">
                          <a:effectLst/>
                        </a:rPr>
                        <a:t>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2583630"/>
                  </a:ext>
                </a:extLst>
              </a:tr>
              <a:tr h="465753">
                <a:tc>
                  <a:txBody>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6478127"/>
                  </a:ext>
                </a:extLst>
              </a:tr>
              <a:tr h="465753">
                <a:tc>
                  <a:txBody>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2026031"/>
                  </a:ext>
                </a:extLst>
              </a:tr>
            </a:tbl>
          </a:graphicData>
        </a:graphic>
      </p:graphicFrame>
      <p:sp>
        <p:nvSpPr>
          <p:cNvPr id="10" name="TextBox 9">
            <a:extLst>
              <a:ext uri="{FF2B5EF4-FFF2-40B4-BE49-F238E27FC236}">
                <a16:creationId xmlns:a16="http://schemas.microsoft.com/office/drawing/2014/main" id="{8EA1F437-3C20-C353-4426-95DCB12EB316}"/>
              </a:ext>
            </a:extLst>
          </p:cNvPr>
          <p:cNvSpPr txBox="1"/>
          <p:nvPr/>
        </p:nvSpPr>
        <p:spPr>
          <a:xfrm>
            <a:off x="1602658" y="1828800"/>
            <a:ext cx="2517058" cy="369332"/>
          </a:xfrm>
          <a:prstGeom prst="rect">
            <a:avLst/>
          </a:prstGeom>
          <a:noFill/>
        </p:spPr>
        <p:txBody>
          <a:bodyPr wrap="square" rtlCol="0">
            <a:spAutoFit/>
          </a:bodyPr>
          <a:lstStyle/>
          <a:p>
            <a:r>
              <a:rPr lang="en-US" dirty="0"/>
              <a:t>Truth Table</a:t>
            </a:r>
            <a:endParaRPr lang="en-IN" dirty="0"/>
          </a:p>
        </p:txBody>
      </p:sp>
      <p:sp>
        <p:nvSpPr>
          <p:cNvPr id="11" name="TextBox 10">
            <a:extLst>
              <a:ext uri="{FF2B5EF4-FFF2-40B4-BE49-F238E27FC236}">
                <a16:creationId xmlns:a16="http://schemas.microsoft.com/office/drawing/2014/main" id="{7496EEB8-26B9-E7E3-CFEE-807F7A4124ED}"/>
              </a:ext>
            </a:extLst>
          </p:cNvPr>
          <p:cNvSpPr txBox="1"/>
          <p:nvPr/>
        </p:nvSpPr>
        <p:spPr>
          <a:xfrm>
            <a:off x="7354529" y="1785867"/>
            <a:ext cx="2517058" cy="369332"/>
          </a:xfrm>
          <a:prstGeom prst="rect">
            <a:avLst/>
          </a:prstGeom>
          <a:noFill/>
        </p:spPr>
        <p:txBody>
          <a:bodyPr wrap="square" rtlCol="0">
            <a:spAutoFit/>
          </a:bodyPr>
          <a:lstStyle/>
          <a:p>
            <a:r>
              <a:rPr lang="en-US" dirty="0"/>
              <a:t>K-map</a:t>
            </a:r>
            <a:endParaRPr lang="en-IN" dirty="0"/>
          </a:p>
        </p:txBody>
      </p:sp>
      <p:sp>
        <p:nvSpPr>
          <p:cNvPr id="12" name="TextBox 11">
            <a:extLst>
              <a:ext uri="{FF2B5EF4-FFF2-40B4-BE49-F238E27FC236}">
                <a16:creationId xmlns:a16="http://schemas.microsoft.com/office/drawing/2014/main" id="{2741F856-CFA2-F803-16E0-5AABAE7849F0}"/>
              </a:ext>
            </a:extLst>
          </p:cNvPr>
          <p:cNvSpPr txBox="1"/>
          <p:nvPr/>
        </p:nvSpPr>
        <p:spPr>
          <a:xfrm>
            <a:off x="1351935" y="5430031"/>
            <a:ext cx="3642851" cy="369332"/>
          </a:xfrm>
          <a:prstGeom prst="rect">
            <a:avLst/>
          </a:prstGeom>
          <a:noFill/>
        </p:spPr>
        <p:txBody>
          <a:bodyPr wrap="square" rtlCol="0">
            <a:spAutoFit/>
          </a:bodyPr>
          <a:lstStyle/>
          <a:p>
            <a:r>
              <a:rPr lang="en-US" dirty="0"/>
              <a:t>Boolean Expression: Y = B + A </a:t>
            </a:r>
            <a:endParaRPr lang="en-IN" dirty="0"/>
          </a:p>
        </p:txBody>
      </p:sp>
      <p:sp>
        <p:nvSpPr>
          <p:cNvPr id="13" name="Oval 12">
            <a:extLst>
              <a:ext uri="{FF2B5EF4-FFF2-40B4-BE49-F238E27FC236}">
                <a16:creationId xmlns:a16="http://schemas.microsoft.com/office/drawing/2014/main" id="{481B551C-DE55-7225-6D95-8244C0BC0A89}"/>
              </a:ext>
            </a:extLst>
          </p:cNvPr>
          <p:cNvSpPr/>
          <p:nvPr/>
        </p:nvSpPr>
        <p:spPr>
          <a:xfrm>
            <a:off x="6636774" y="2703871"/>
            <a:ext cx="894736"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14" name="Oval 13">
            <a:extLst>
              <a:ext uri="{FF2B5EF4-FFF2-40B4-BE49-F238E27FC236}">
                <a16:creationId xmlns:a16="http://schemas.microsoft.com/office/drawing/2014/main" id="{2A236062-42AB-7AD0-338E-AAA0F71574E5}"/>
              </a:ext>
            </a:extLst>
          </p:cNvPr>
          <p:cNvSpPr/>
          <p:nvPr/>
        </p:nvSpPr>
        <p:spPr>
          <a:xfrm>
            <a:off x="6628001" y="3893574"/>
            <a:ext cx="2418736" cy="6390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5" name="TextBox 14">
            <a:extLst>
              <a:ext uri="{FF2B5EF4-FFF2-40B4-BE49-F238E27FC236}">
                <a16:creationId xmlns:a16="http://schemas.microsoft.com/office/drawing/2014/main" id="{488DD38D-278D-54DD-322A-28DEE0A80025}"/>
              </a:ext>
            </a:extLst>
          </p:cNvPr>
          <p:cNvSpPr txBox="1"/>
          <p:nvPr/>
        </p:nvSpPr>
        <p:spPr>
          <a:xfrm>
            <a:off x="6823587" y="2985685"/>
            <a:ext cx="432619" cy="369332"/>
          </a:xfrm>
          <a:prstGeom prst="rect">
            <a:avLst/>
          </a:prstGeom>
          <a:noFill/>
        </p:spPr>
        <p:txBody>
          <a:bodyPr wrap="square" rtlCol="0">
            <a:spAutoFit/>
          </a:bodyPr>
          <a:lstStyle/>
          <a:p>
            <a:r>
              <a:rPr lang="en-US" dirty="0"/>
              <a:t>1</a:t>
            </a:r>
            <a:endParaRPr lang="en-IN" dirty="0"/>
          </a:p>
        </p:txBody>
      </p:sp>
      <p:sp>
        <p:nvSpPr>
          <p:cNvPr id="18" name="TextBox 17">
            <a:extLst>
              <a:ext uri="{FF2B5EF4-FFF2-40B4-BE49-F238E27FC236}">
                <a16:creationId xmlns:a16="http://schemas.microsoft.com/office/drawing/2014/main" id="{8228C868-DFB2-93CD-ABDC-1FF5B6DF4923}"/>
              </a:ext>
            </a:extLst>
          </p:cNvPr>
          <p:cNvSpPr txBox="1"/>
          <p:nvPr/>
        </p:nvSpPr>
        <p:spPr>
          <a:xfrm>
            <a:off x="6921910" y="4028456"/>
            <a:ext cx="432619" cy="369332"/>
          </a:xfrm>
          <a:prstGeom prst="rect">
            <a:avLst/>
          </a:prstGeom>
          <a:noFill/>
        </p:spPr>
        <p:txBody>
          <a:bodyPr wrap="square" rtlCol="0">
            <a:spAutoFit/>
          </a:bodyPr>
          <a:lstStyle/>
          <a:p>
            <a:r>
              <a:rPr lang="en-US" dirty="0"/>
              <a:t>1</a:t>
            </a:r>
            <a:endParaRPr lang="en-IN" dirty="0"/>
          </a:p>
        </p:txBody>
      </p:sp>
      <p:sp>
        <p:nvSpPr>
          <p:cNvPr id="19" name="TextBox 18">
            <a:extLst>
              <a:ext uri="{FF2B5EF4-FFF2-40B4-BE49-F238E27FC236}">
                <a16:creationId xmlns:a16="http://schemas.microsoft.com/office/drawing/2014/main" id="{39495141-B8BE-E1A7-D340-77FD51DD05CE}"/>
              </a:ext>
            </a:extLst>
          </p:cNvPr>
          <p:cNvSpPr txBox="1"/>
          <p:nvPr/>
        </p:nvSpPr>
        <p:spPr>
          <a:xfrm>
            <a:off x="8179380" y="4060933"/>
            <a:ext cx="432619" cy="369332"/>
          </a:xfrm>
          <a:prstGeom prst="rect">
            <a:avLst/>
          </a:prstGeom>
          <a:noFill/>
        </p:spPr>
        <p:txBody>
          <a:bodyPr wrap="square" rtlCol="0">
            <a:spAutoFit/>
          </a:bodyPr>
          <a:lstStyle/>
          <a:p>
            <a:r>
              <a:rPr lang="en-US" dirty="0"/>
              <a:t>1</a:t>
            </a:r>
            <a:endParaRPr lang="en-IN" dirty="0"/>
          </a:p>
        </p:txBody>
      </p:sp>
    </p:spTree>
    <p:extLst>
      <p:ext uri="{BB962C8B-B14F-4D97-AF65-F5344CB8AC3E}">
        <p14:creationId xmlns:p14="http://schemas.microsoft.com/office/powerpoint/2010/main" val="114108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4726" y="578230"/>
            <a:ext cx="2550795" cy="696595"/>
          </a:xfrm>
          <a:prstGeom prst="rect">
            <a:avLst/>
          </a:prstGeom>
        </p:spPr>
        <p:txBody>
          <a:bodyPr vert="horz" wrap="square" lIns="0" tIns="13335" rIns="0" bIns="0" rtlCol="0">
            <a:spAutoFit/>
          </a:bodyPr>
          <a:lstStyle/>
          <a:p>
            <a:pPr marL="12700">
              <a:lnSpc>
                <a:spcPct val="100000"/>
              </a:lnSpc>
              <a:spcBef>
                <a:spcPts val="105"/>
              </a:spcBef>
            </a:pPr>
            <a:r>
              <a:rPr spc="-330" dirty="0"/>
              <a:t>T</a:t>
            </a:r>
            <a:r>
              <a:rPr dirty="0"/>
              <a:t>ry</a:t>
            </a:r>
            <a:r>
              <a:rPr spc="-90" dirty="0"/>
              <a:t> </a:t>
            </a:r>
            <a:r>
              <a:rPr spc="-345" dirty="0"/>
              <a:t>Y</a:t>
            </a:r>
            <a:r>
              <a:rPr spc="-30" dirty="0"/>
              <a:t>o</a:t>
            </a:r>
            <a:r>
              <a:rPr spc="-45" dirty="0"/>
              <a:t>u</a:t>
            </a:r>
            <a:r>
              <a:rPr spc="-114" dirty="0"/>
              <a:t>r</a:t>
            </a:r>
            <a:r>
              <a:rPr spc="-35" dirty="0"/>
              <a:t>s</a:t>
            </a:r>
            <a:r>
              <a:rPr spc="-45" dirty="0"/>
              <a:t>e</a:t>
            </a:r>
            <a:r>
              <a:rPr spc="-30" dirty="0"/>
              <a:t>l</a:t>
            </a:r>
            <a:r>
              <a:rPr dirty="0"/>
              <a:t>f</a:t>
            </a:r>
          </a:p>
        </p:txBody>
      </p:sp>
      <p:sp>
        <p:nvSpPr>
          <p:cNvPr id="3" name="object 3"/>
          <p:cNvSpPr txBox="1"/>
          <p:nvPr/>
        </p:nvSpPr>
        <p:spPr>
          <a:xfrm>
            <a:off x="616712" y="1274825"/>
            <a:ext cx="7868527" cy="44307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panose="020F0502020204030204"/>
                <a:cs typeface="Calibri" panose="020F0502020204030204"/>
              </a:rPr>
              <a:t>Q1.</a:t>
            </a:r>
            <a:r>
              <a:rPr sz="2800" spc="30" dirty="0">
                <a:latin typeface="Calibri" panose="020F0502020204030204"/>
                <a:cs typeface="Calibri" panose="020F0502020204030204"/>
              </a:rPr>
              <a:t> </a:t>
            </a:r>
            <a:r>
              <a:rPr lang="en-US" sz="2800" spc="-20" dirty="0">
                <a:latin typeface="Calibri" panose="020F0502020204030204"/>
                <a:cs typeface="Calibri" panose="020F0502020204030204"/>
              </a:rPr>
              <a:t>Reduce the function using K-map F(A,B) = Σ(0,2,3)</a:t>
            </a:r>
            <a:r>
              <a:rPr sz="2800" spc="-10" dirty="0">
                <a:latin typeface="Calibri" panose="020F0502020204030204"/>
                <a:cs typeface="Calibri" panose="020F0502020204030204"/>
              </a:rPr>
              <a:t>?</a:t>
            </a:r>
            <a:endParaRPr sz="2800" dirty="0">
              <a:latin typeface="Calibri" panose="020F0502020204030204"/>
              <a:cs typeface="Calibri" panose="020F0502020204030204"/>
            </a:endParaRPr>
          </a:p>
        </p:txBody>
      </p:sp>
      <p:pic>
        <p:nvPicPr>
          <p:cNvPr id="6" name="object 6"/>
          <p:cNvPicPr/>
          <p:nvPr/>
        </p:nvPicPr>
        <p:blipFill>
          <a:blip r:embed="rId2" cstate="print"/>
          <a:stretch>
            <a:fillRect/>
          </a:stretch>
        </p:blipFill>
        <p:spPr>
          <a:xfrm>
            <a:off x="7635534" y="1169793"/>
            <a:ext cx="4103147" cy="5156888"/>
          </a:xfrm>
          <a:prstGeom prst="rect">
            <a:avLst/>
          </a:prstGeom>
        </p:spPr>
      </p:pic>
      <p:sp>
        <p:nvSpPr>
          <p:cNvPr id="7" name="object 7"/>
          <p:cNvSpPr txBox="1"/>
          <p:nvPr/>
        </p:nvSpPr>
        <p:spPr>
          <a:xfrm>
            <a:off x="8145779" y="1849881"/>
            <a:ext cx="3692259" cy="443070"/>
          </a:xfrm>
          <a:prstGeom prst="rect">
            <a:avLst/>
          </a:prstGeom>
        </p:spPr>
        <p:txBody>
          <a:bodyPr vert="horz" wrap="square" lIns="0" tIns="12065" rIns="0" bIns="0" rtlCol="0">
            <a:spAutoFit/>
          </a:bodyPr>
          <a:lstStyle/>
          <a:p>
            <a:pPr marL="294005">
              <a:lnSpc>
                <a:spcPct val="100000"/>
              </a:lnSpc>
              <a:spcBef>
                <a:spcPts val="95"/>
              </a:spcBef>
            </a:pPr>
            <a:r>
              <a:rPr sz="2800" b="1" spc="-30" dirty="0">
                <a:solidFill>
                  <a:srgbClr val="FFFFFF"/>
                </a:solidFill>
                <a:latin typeface="Calibri" panose="020F0502020204030204"/>
                <a:cs typeface="Calibri" panose="020F0502020204030204"/>
              </a:rPr>
              <a:t>Attempt</a:t>
            </a:r>
            <a:r>
              <a:rPr sz="2800" b="1" spc="-10" dirty="0">
                <a:solidFill>
                  <a:srgbClr val="FFFFFF"/>
                </a:solidFill>
                <a:latin typeface="Calibri" panose="020F0502020204030204"/>
                <a:cs typeface="Calibri" panose="020F0502020204030204"/>
              </a:rPr>
              <a:t> </a:t>
            </a:r>
            <a:r>
              <a:rPr sz="2800" b="1" spc="-15" dirty="0">
                <a:solidFill>
                  <a:srgbClr val="FFFFFF"/>
                </a:solidFill>
                <a:latin typeface="Calibri" panose="020F0502020204030204"/>
                <a:cs typeface="Calibri" panose="020F0502020204030204"/>
              </a:rPr>
              <a:t>Poll:</a:t>
            </a:r>
            <a:endParaRPr sz="2800" dirty="0">
              <a:latin typeface="Calibri" panose="020F0502020204030204"/>
              <a:cs typeface="Calibri" panose="020F0502020204030204"/>
            </a:endParaRPr>
          </a:p>
        </p:txBody>
      </p:sp>
      <p:sp>
        <p:nvSpPr>
          <p:cNvPr id="9" name="object 9"/>
          <p:cNvSpPr txBox="1">
            <a:spLocks noGrp="1"/>
          </p:cNvSpPr>
          <p:nvPr>
            <p:ph type="sldNum" sz="quarter" idx="7"/>
          </p:nvPr>
        </p:nvSpPr>
        <p:spPr>
          <a:xfrm>
            <a:off x="11068811" y="6464909"/>
            <a:ext cx="244475" cy="177800"/>
          </a:xfrm>
          <a:prstGeom prst="rect">
            <a:avLst/>
          </a:prstGeom>
        </p:spPr>
        <p:txBody>
          <a:bodyPr vert="horz" wrap="square" lIns="0" tIns="0" rIns="0" bIns="0" rtlCol="0">
            <a:spAutoFit/>
          </a:bodyPr>
          <a:lstStyle>
            <a:defPPr>
              <a:defRPr kern="0"/>
            </a:defPPr>
            <a:lvl1pPr>
              <a:defRPr sz="1200" b="0" i="0">
                <a:solidFill>
                  <a:srgbClr val="888888"/>
                </a:solidFill>
                <a:latin typeface="Calibri" panose="020F0502020204030204"/>
                <a:cs typeface="Calibri" panose="020F0502020204030204"/>
              </a:defRPr>
            </a:lvl1pPr>
          </a:lstStyle>
          <a:p>
            <a:pPr marL="38100">
              <a:lnSpc>
                <a:spcPts val="1240"/>
              </a:lnSpc>
            </a:pPr>
            <a:fld id="{81D60167-4931-47E6-BA6A-407CBD079E47}" type="slidenum">
              <a:rPr lang="en-IN" smtClean="0"/>
              <a:pPr marL="38100">
                <a:lnSpc>
                  <a:spcPts val="1240"/>
                </a:lnSpc>
              </a:pPr>
              <a:t>16</a:t>
            </a:fld>
            <a:endParaRPr dirty="0"/>
          </a:p>
        </p:txBody>
      </p:sp>
      <p:sp>
        <p:nvSpPr>
          <p:cNvPr id="13" name="TextBox 12">
            <a:extLst>
              <a:ext uri="{FF2B5EF4-FFF2-40B4-BE49-F238E27FC236}">
                <a16:creationId xmlns:a16="http://schemas.microsoft.com/office/drawing/2014/main" id="{7E7F7119-305D-EE9B-FC46-2202313E06F9}"/>
              </a:ext>
            </a:extLst>
          </p:cNvPr>
          <p:cNvSpPr txBox="1"/>
          <p:nvPr/>
        </p:nvSpPr>
        <p:spPr>
          <a:xfrm>
            <a:off x="8412674" y="3057434"/>
            <a:ext cx="3158466" cy="1754326"/>
          </a:xfrm>
          <a:prstGeom prst="rect">
            <a:avLst/>
          </a:prstGeom>
          <a:noFill/>
        </p:spPr>
        <p:txBody>
          <a:bodyPr wrap="square">
            <a:spAutoFit/>
          </a:bodyPr>
          <a:lstStyle/>
          <a:p>
            <a:r>
              <a:rPr lang="en-US" dirty="0">
                <a:solidFill>
                  <a:schemeClr val="bg1"/>
                </a:solidFill>
              </a:rPr>
              <a:t>A. A single </a:t>
            </a:r>
            <a:r>
              <a:rPr lang="en-US" dirty="0" err="1">
                <a:solidFill>
                  <a:schemeClr val="bg1"/>
                </a:solidFill>
              </a:rPr>
              <a:t>minterm</a:t>
            </a:r>
            <a:r>
              <a:rPr lang="en-US" dirty="0">
                <a:solidFill>
                  <a:schemeClr val="bg1"/>
                </a:solidFill>
              </a:rPr>
              <a:t> or maxterm</a:t>
            </a:r>
            <a:br>
              <a:rPr lang="en-US" dirty="0">
                <a:solidFill>
                  <a:schemeClr val="bg1"/>
                </a:solidFill>
              </a:rPr>
            </a:br>
            <a:r>
              <a:rPr lang="en-US" dirty="0">
                <a:solidFill>
                  <a:schemeClr val="bg1"/>
                </a:solidFill>
              </a:rPr>
              <a:t>B. A group of variables</a:t>
            </a:r>
            <a:br>
              <a:rPr lang="en-US" dirty="0">
                <a:solidFill>
                  <a:schemeClr val="bg1"/>
                </a:solidFill>
              </a:rPr>
            </a:br>
            <a:r>
              <a:rPr lang="en-US" dirty="0">
                <a:solidFill>
                  <a:schemeClr val="bg1"/>
                </a:solidFill>
              </a:rPr>
              <a:t>C. A truth table output row</a:t>
            </a:r>
            <a:br>
              <a:rPr lang="en-US" dirty="0">
                <a:solidFill>
                  <a:schemeClr val="bg1"/>
                </a:solidFill>
              </a:rPr>
            </a:br>
            <a:r>
              <a:rPr lang="en-US" dirty="0">
                <a:solidFill>
                  <a:schemeClr val="bg1"/>
                </a:solidFill>
              </a:rPr>
              <a:t>D. A simplified Boolean expression</a:t>
            </a:r>
            <a:endParaRPr lang="en-IN" dirty="0">
              <a:solidFill>
                <a:schemeClr val="bg1"/>
              </a:solidFill>
            </a:endParaRPr>
          </a:p>
        </p:txBody>
      </p:sp>
      <p:sp>
        <p:nvSpPr>
          <p:cNvPr id="14" name="TextBox 13">
            <a:extLst>
              <a:ext uri="{FF2B5EF4-FFF2-40B4-BE49-F238E27FC236}">
                <a16:creationId xmlns:a16="http://schemas.microsoft.com/office/drawing/2014/main" id="{B97EC8C7-FED1-0CC9-FE6C-6F4EB844D13D}"/>
              </a:ext>
            </a:extLst>
          </p:cNvPr>
          <p:cNvSpPr txBox="1"/>
          <p:nvPr/>
        </p:nvSpPr>
        <p:spPr>
          <a:xfrm>
            <a:off x="8485239" y="2352027"/>
            <a:ext cx="2728697" cy="646331"/>
          </a:xfrm>
          <a:prstGeom prst="rect">
            <a:avLst/>
          </a:prstGeom>
          <a:noFill/>
        </p:spPr>
        <p:txBody>
          <a:bodyPr wrap="square">
            <a:spAutoFit/>
          </a:bodyPr>
          <a:lstStyle/>
          <a:p>
            <a:r>
              <a:rPr lang="en-IN" dirty="0">
                <a:solidFill>
                  <a:schemeClr val="bg1"/>
                </a:solidFill>
              </a:rPr>
              <a:t>What does each cell in a Karnaugh map represent?</a:t>
            </a:r>
          </a:p>
        </p:txBody>
      </p:sp>
    </p:spTree>
    <p:extLst>
      <p:ext uri="{BB962C8B-B14F-4D97-AF65-F5344CB8AC3E}">
        <p14:creationId xmlns:p14="http://schemas.microsoft.com/office/powerpoint/2010/main" val="339423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630" y="1499309"/>
                <a:ext cx="11616743" cy="4592398"/>
              </a:xfrm>
            </p:spPr>
            <p:txBody>
              <a:bodyPr>
                <a:normAutofit/>
              </a:bodyPr>
              <a:lstStyle/>
              <a:p>
                <a:pPr marL="0" indent="0" algn="just">
                  <a:buNone/>
                </a:pPr>
                <a:r>
                  <a:rPr lang="en-US" b="1" dirty="0">
                    <a:solidFill>
                      <a:srgbClr val="FF0000"/>
                    </a:solidFill>
                  </a:rPr>
                  <a:t>Question: Simplify the Boolean function </a:t>
                </a:r>
                <a14:m>
                  <m:oMath xmlns:m="http://schemas.openxmlformats.org/officeDocument/2006/math">
                    <m:r>
                      <a:rPr lang="en-US" b="1" i="1" smtClean="0">
                        <a:solidFill>
                          <a:srgbClr val="FF0000"/>
                        </a:solidFill>
                        <a:latin typeface="Cambria Math" panose="02040503050406030204" pitchFamily="18" charset="0"/>
                      </a:rPr>
                      <m:t>𝒇</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𝑪</m:t>
                    </m:r>
                    <m:r>
                      <a:rPr lang="en-US" b="1" i="1" smtClean="0">
                        <a:solidFill>
                          <a:srgbClr val="FF0000"/>
                        </a:solidFill>
                        <a:latin typeface="Cambria Math" panose="02040503050406030204" pitchFamily="18" charset="0"/>
                      </a:rPr>
                      <m:t>)=</m:t>
                    </m:r>
                    <m:nary>
                      <m:naryPr>
                        <m:chr m:val="∑"/>
                        <m:subHide m:val="on"/>
                        <m:supHide m:val="on"/>
                        <m:ctrlPr>
                          <a:rPr lang="en-US" b="1" i="1" smtClean="0">
                            <a:solidFill>
                              <a:srgbClr val="FF0000"/>
                            </a:solidFill>
                            <a:latin typeface="Cambria Math" panose="02040503050406030204" pitchFamily="18" charset="0"/>
                          </a:rPr>
                        </m:ctrlPr>
                      </m:naryPr>
                      <m:sub/>
                      <m:sup/>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𝟓</m:t>
                            </m:r>
                          </m:e>
                        </m:d>
                      </m:e>
                    </m:nary>
                  </m:oMath>
                </a14:m>
                <a:r>
                  <a:rPr lang="en-US" b="1" dirty="0">
                    <a:solidFill>
                      <a:srgbClr val="FF0000"/>
                    </a:solidFill>
                  </a:rPr>
                  <a:t> using K-Map?</a:t>
                </a: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630" y="1499309"/>
                <a:ext cx="11616743" cy="4592398"/>
              </a:xfrm>
              <a:blipFill>
                <a:blip r:embed="rId2"/>
                <a:stretch>
                  <a:fillRect l="-1049" t="-2390" r="-1102"/>
                </a:stretch>
              </a:blipFill>
            </p:spPr>
            <p:txBody>
              <a:bodyPr/>
              <a:lstStyle/>
              <a:p>
                <a:r>
                  <a:rPr lang="en-IN">
                    <a:noFill/>
                  </a:rPr>
                  <a:t> </a:t>
                </a:r>
              </a:p>
            </p:txBody>
          </p:sp>
        </mc:Fallback>
      </mc:AlternateContent>
      <p:graphicFrame>
        <p:nvGraphicFramePr>
          <p:cNvPr id="2" name="Table 1"/>
          <p:cNvGraphicFramePr>
            <a:graphicFrameLocks noGrp="1"/>
          </p:cNvGraphicFramePr>
          <p:nvPr/>
        </p:nvGraphicFramePr>
        <p:xfrm>
          <a:off x="1609858" y="3011292"/>
          <a:ext cx="5306100" cy="10576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52881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2881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751527" y="2302157"/>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751527" y="2302155"/>
                <a:ext cx="837128" cy="647613"/>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1472"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r>
                        <a:rPr lang="en-US" sz="3600" b="1" i="1" smtClean="0">
                          <a:latin typeface="Cambria Math" panose="02040503050406030204" pitchFamily="18" charset="0"/>
                        </a:rPr>
                        <m:t>𝑪</m:t>
                      </m:r>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201472" y="2302154"/>
                <a:ext cx="837128" cy="646331"/>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06343"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𝑩𝑪</m:t>
                      </m:r>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606342" y="2302154"/>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7741" y="2302157"/>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7741" y="2302157"/>
                <a:ext cx="837128" cy="647613"/>
              </a:xfrm>
              <a:prstGeom prst="rect">
                <a:avLst/>
              </a:prstGeom>
              <a:blipFill rotWithShape="1">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06192" y="3540104"/>
                <a:ext cx="729803"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m:t>
                      </m:r>
                    </m:oMath>
                  </m:oMathPara>
                </a14:m>
                <a:endParaRPr lang="en-US" sz="3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706191" y="3540102"/>
                <a:ext cx="729803"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6191" y="2829685"/>
                <a:ext cx="696531"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oMath>
                  </m:oMathPara>
                </a14:m>
                <a:endParaRPr lang="en-US" sz="3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706190" y="2829683"/>
                <a:ext cx="696531"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p:pic>
        <p:nvPicPr>
          <p:cNvPr id="14" name="Picture 13"/>
          <p:cNvPicPr>
            <a:picLocks noChangeAspect="1"/>
          </p:cNvPicPr>
          <p:nvPr/>
        </p:nvPicPr>
        <p:blipFill rotWithShape="1">
          <a:blip r:embed="rId9"/>
          <a:srcRect l="1414" r="4433"/>
          <a:stretch/>
        </p:blipFill>
        <p:spPr>
          <a:xfrm>
            <a:off x="893460" y="4364281"/>
            <a:ext cx="5382845" cy="1792946"/>
          </a:xfrm>
          <a:prstGeom prst="rect">
            <a:avLst/>
          </a:prstGeom>
        </p:spPr>
      </p:pic>
      <p:sp>
        <p:nvSpPr>
          <p:cNvPr id="7" name="TextBox 6">
            <a:extLst>
              <a:ext uri="{FF2B5EF4-FFF2-40B4-BE49-F238E27FC236}">
                <a16:creationId xmlns:a16="http://schemas.microsoft.com/office/drawing/2014/main" id="{ADE55BBE-867D-3215-181C-CE9AD5EB91F0}"/>
              </a:ext>
            </a:extLst>
          </p:cNvPr>
          <p:cNvSpPr txBox="1"/>
          <p:nvPr/>
        </p:nvSpPr>
        <p:spPr>
          <a:xfrm>
            <a:off x="2588655" y="619165"/>
            <a:ext cx="6096000" cy="584775"/>
          </a:xfrm>
          <a:prstGeom prst="rect">
            <a:avLst/>
          </a:prstGeom>
          <a:noFill/>
        </p:spPr>
        <p:txBody>
          <a:bodyPr wrap="square">
            <a:spAutoFit/>
          </a:bodyPr>
          <a:lstStyle/>
          <a:p>
            <a:pPr algn="ctr"/>
            <a:r>
              <a:rPr lang="en-US" sz="3200" b="1" dirty="0">
                <a:solidFill>
                  <a:srgbClr val="FF0000"/>
                </a:solidFill>
              </a:rPr>
              <a:t>Three Variable Karnaugh Map </a:t>
            </a:r>
          </a:p>
        </p:txBody>
      </p:sp>
    </p:spTree>
    <p:extLst>
      <p:ext uri="{BB962C8B-B14F-4D97-AF65-F5344CB8AC3E}">
        <p14:creationId xmlns:p14="http://schemas.microsoft.com/office/powerpoint/2010/main" val="89301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630" y="700773"/>
                <a:ext cx="11616743" cy="5390934"/>
              </a:xfrm>
            </p:spPr>
            <p:txBody>
              <a:bodyPr>
                <a:normAutofit/>
              </a:bodyPr>
              <a:lstStyle/>
              <a:p>
                <a:pPr marL="0" indent="0" algn="just">
                  <a:buNone/>
                </a:pPr>
                <a:r>
                  <a:rPr lang="en-US" b="1" dirty="0">
                    <a:solidFill>
                      <a:srgbClr val="FF0000"/>
                    </a:solidFill>
                  </a:rPr>
                  <a:t>Question: Simplify the Boolean function </a:t>
                </a:r>
                <a14:m>
                  <m:oMath xmlns:m="http://schemas.openxmlformats.org/officeDocument/2006/math">
                    <m:r>
                      <a:rPr lang="en-US" b="1" i="1" smtClean="0">
                        <a:solidFill>
                          <a:srgbClr val="FF0000"/>
                        </a:solidFill>
                        <a:latin typeface="Cambria Math" panose="02040503050406030204" pitchFamily="18" charset="0"/>
                      </a:rPr>
                      <m:t>𝒇</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𝑪</m:t>
                    </m:r>
                    <m:r>
                      <a:rPr lang="en-US" b="1" i="1" smtClean="0">
                        <a:solidFill>
                          <a:srgbClr val="FF0000"/>
                        </a:solidFill>
                        <a:latin typeface="Cambria Math" panose="02040503050406030204" pitchFamily="18" charset="0"/>
                      </a:rPr>
                      <m:t>)=</m:t>
                    </m:r>
                    <m:nary>
                      <m:naryPr>
                        <m:chr m:val="∑"/>
                        <m:subHide m:val="on"/>
                        <m:supHide m:val="on"/>
                        <m:ctrlPr>
                          <a:rPr lang="en-US" b="1" i="1" smtClean="0">
                            <a:solidFill>
                              <a:srgbClr val="FF0000"/>
                            </a:solidFill>
                            <a:latin typeface="Cambria Math" panose="02040503050406030204" pitchFamily="18" charset="0"/>
                          </a:rPr>
                        </m:ctrlPr>
                      </m:naryPr>
                      <m:sub/>
                      <m:sup/>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𝟓</m:t>
                            </m:r>
                          </m:e>
                        </m:d>
                      </m:e>
                    </m:nary>
                  </m:oMath>
                </a14:m>
                <a:r>
                  <a:rPr lang="en-US" b="1" dirty="0">
                    <a:solidFill>
                      <a:srgbClr val="FF0000"/>
                    </a:solidFill>
                  </a:rPr>
                  <a:t> using K-Map?</a:t>
                </a: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630" y="700773"/>
                <a:ext cx="11616743" cy="5390934"/>
              </a:xfrm>
              <a:blipFill>
                <a:blip r:embed="rId2"/>
                <a:stretch>
                  <a:fillRect l="-1049" t="-2036" r="-1102"/>
                </a:stretch>
              </a:blipFill>
            </p:spPr>
            <p:txBody>
              <a:bodyPr/>
              <a:lstStyle/>
              <a:p>
                <a:r>
                  <a:rPr lang="en-IN">
                    <a:noFill/>
                  </a:rPr>
                  <a:t> </a:t>
                </a:r>
              </a:p>
            </p:txBody>
          </p:sp>
        </mc:Fallback>
      </mc:AlternateContent>
      <p:graphicFrame>
        <p:nvGraphicFramePr>
          <p:cNvPr id="2" name="Table 1"/>
          <p:cNvGraphicFramePr>
            <a:graphicFrameLocks noGrp="1"/>
          </p:cNvGraphicFramePr>
          <p:nvPr/>
        </p:nvGraphicFramePr>
        <p:xfrm>
          <a:off x="1609858" y="3011292"/>
          <a:ext cx="5306100" cy="10576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528810">
                <a:tc>
                  <a:txBody>
                    <a:bodyPr/>
                    <a:lstStyle/>
                    <a:p>
                      <a:r>
                        <a:rPr lang="en-US" dirty="0"/>
                        <a:t>1</a:t>
                      </a:r>
                    </a:p>
                  </a:txBody>
                  <a:tcPr/>
                </a:tc>
                <a:tc>
                  <a:txBody>
                    <a:bodyPr/>
                    <a:lstStyle/>
                    <a:p>
                      <a:endParaRPr lang="en-US" dirty="0"/>
                    </a:p>
                  </a:txBody>
                  <a:tcPr/>
                </a:tc>
                <a:tc>
                  <a:txBody>
                    <a:bodyPr/>
                    <a:lstStyle/>
                    <a:p>
                      <a:endParaRPr lang="en-US"/>
                    </a:p>
                  </a:txBody>
                  <a:tcPr/>
                </a:tc>
                <a:tc>
                  <a:txBody>
                    <a:bodyPr/>
                    <a:lstStyle/>
                    <a:p>
                      <a:r>
                        <a:rPr lang="en-US" dirty="0"/>
                        <a:t>1</a:t>
                      </a:r>
                    </a:p>
                  </a:txBody>
                  <a:tcPr/>
                </a:tc>
                <a:extLst>
                  <a:ext uri="{0D108BD9-81ED-4DB2-BD59-A6C34878D82A}">
                    <a16:rowId xmlns:a16="http://schemas.microsoft.com/office/drawing/2014/main" val="10000"/>
                  </a:ext>
                </a:extLst>
              </a:tr>
              <a:tr h="528810">
                <a:tc>
                  <a:txBody>
                    <a:bodyPr/>
                    <a:lstStyle/>
                    <a:p>
                      <a:r>
                        <a:rPr lang="en-US" dirty="0"/>
                        <a:t>1</a:t>
                      </a:r>
                    </a:p>
                  </a:txBody>
                  <a:tcPr/>
                </a:tc>
                <a:tc>
                  <a:txBody>
                    <a:bodyPr/>
                    <a:lstStyle/>
                    <a:p>
                      <a:r>
                        <a:rPr lang="en-US" dirty="0"/>
                        <a:t>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751527" y="2302157"/>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751527" y="2302155"/>
                <a:ext cx="837128" cy="647613"/>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1472"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r>
                        <a:rPr lang="en-US" sz="3600" b="1" i="1" smtClean="0">
                          <a:latin typeface="Cambria Math" panose="02040503050406030204" pitchFamily="18" charset="0"/>
                        </a:rPr>
                        <m:t>𝑪</m:t>
                      </m:r>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201472" y="2302154"/>
                <a:ext cx="837128" cy="646331"/>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06343"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𝑩𝑪</m:t>
                      </m:r>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606342" y="2302154"/>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7741" y="2298161"/>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7741" y="2298159"/>
                <a:ext cx="837128" cy="647613"/>
              </a:xfrm>
              <a:prstGeom prst="rect">
                <a:avLst/>
              </a:prstGeom>
              <a:blipFill rotWithShape="0">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06192" y="3540104"/>
                <a:ext cx="729803"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m:t>
                      </m:r>
                    </m:oMath>
                  </m:oMathPara>
                </a14:m>
                <a:endParaRPr lang="en-US" sz="3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706191" y="3540102"/>
                <a:ext cx="729803"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6191" y="2829685"/>
                <a:ext cx="696531"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oMath>
                  </m:oMathPara>
                </a14:m>
                <a:endParaRPr lang="en-US" sz="3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706190" y="2829683"/>
                <a:ext cx="696531"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p:pic>
        <p:nvPicPr>
          <p:cNvPr id="14" name="Picture 13"/>
          <p:cNvPicPr>
            <a:picLocks noChangeAspect="1"/>
          </p:cNvPicPr>
          <p:nvPr/>
        </p:nvPicPr>
        <p:blipFill rotWithShape="1">
          <a:blip r:embed="rId9"/>
          <a:srcRect l="1414" r="4433"/>
          <a:stretch/>
        </p:blipFill>
        <p:spPr>
          <a:xfrm>
            <a:off x="893460" y="4364281"/>
            <a:ext cx="5382845" cy="1792946"/>
          </a:xfrm>
          <a:prstGeom prst="rect">
            <a:avLst/>
          </a:prstGeom>
        </p:spPr>
      </p:pic>
      <p:sp>
        <p:nvSpPr>
          <p:cNvPr id="7" name="Oval 6"/>
          <p:cNvSpPr/>
          <p:nvPr/>
        </p:nvSpPr>
        <p:spPr>
          <a:xfrm>
            <a:off x="1609857" y="3476014"/>
            <a:ext cx="1725771" cy="59289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Arc 14"/>
          <p:cNvSpPr/>
          <p:nvPr/>
        </p:nvSpPr>
        <p:spPr>
          <a:xfrm>
            <a:off x="779705" y="2747885"/>
            <a:ext cx="1453168" cy="759459"/>
          </a:xfrm>
          <a:prstGeom prst="arc">
            <a:avLst>
              <a:gd name="adj1" fmla="val 16200000"/>
              <a:gd name="adj2" fmla="val 5839752"/>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rot="10800000">
            <a:off x="5500039" y="2865559"/>
            <a:ext cx="1453168" cy="759459"/>
          </a:xfrm>
          <a:prstGeom prst="arc">
            <a:avLst>
              <a:gd name="adj1" fmla="val 16200000"/>
              <a:gd name="adj2" fmla="val 5839752"/>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loud 16"/>
          <p:cNvSpPr/>
          <p:nvPr/>
        </p:nvSpPr>
        <p:spPr>
          <a:xfrm>
            <a:off x="7632192" y="2072640"/>
            <a:ext cx="3535680" cy="155237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LcParenR"/>
            </a:pPr>
            <a:endParaRPr lang="en-US" sz="2400" b="1" dirty="0"/>
          </a:p>
          <a:p>
            <a:pPr marL="342900" indent="-342900" algn="ctr">
              <a:buAutoNum type="alphaLcParenR"/>
            </a:pPr>
            <a:r>
              <a:rPr lang="en-US" sz="2400" b="1" dirty="0"/>
              <a:t>A’C’+AB’</a:t>
            </a:r>
          </a:p>
          <a:p>
            <a:pPr marL="342900" indent="-342900" algn="ctr">
              <a:buFontTx/>
              <a:buAutoNum type="alphaLcParenR"/>
            </a:pPr>
            <a:r>
              <a:rPr lang="en-US" sz="2400" b="1" dirty="0"/>
              <a:t>AC’+AB</a:t>
            </a:r>
          </a:p>
          <a:p>
            <a:pPr marL="342900" indent="-342900" algn="ctr">
              <a:buFontTx/>
              <a:buAutoNum type="alphaLcParenR"/>
            </a:pPr>
            <a:r>
              <a:rPr lang="en-US" sz="2400" b="1" dirty="0"/>
              <a:t>A’C’+AB</a:t>
            </a:r>
          </a:p>
          <a:p>
            <a:pPr marL="342900" indent="-342900" algn="ctr">
              <a:buAutoNum type="alphaLcParenR"/>
            </a:pPr>
            <a:endParaRPr lang="en-US" sz="2400" b="1" dirty="0"/>
          </a:p>
        </p:txBody>
      </p:sp>
    </p:spTree>
    <p:extLst>
      <p:ext uri="{BB962C8B-B14F-4D97-AF65-F5344CB8AC3E}">
        <p14:creationId xmlns:p14="http://schemas.microsoft.com/office/powerpoint/2010/main" val="21815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1D9BC5B-A658-89CB-9157-DB3C3D66AE10}"/>
                  </a:ext>
                </a:extLst>
              </p:cNvPr>
              <p:cNvSpPr>
                <a:spLocks noGrp="1"/>
              </p:cNvSpPr>
              <p:nvPr>
                <p:ph type="title"/>
              </p:nvPr>
            </p:nvSpPr>
            <p:spPr>
              <a:xfrm>
                <a:off x="838200" y="757084"/>
                <a:ext cx="10515600" cy="933604"/>
              </a:xfrm>
            </p:spPr>
            <p:txBody>
              <a:bodyPr>
                <a:normAutofit fontScale="90000"/>
              </a:bodyPr>
              <a:lstStyle/>
              <a:p>
                <a:r>
                  <a:rPr lang="en-IN" sz="36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Ques. </a:t>
                </a:r>
                <a:r>
                  <a:rPr lang="en-IN"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Solve for F(A,B,C)= </a:t>
                </a:r>
                <a14:m>
                  <m:oMath xmlns:m="http://schemas.openxmlformats.org/officeDocument/2006/math">
                    <m:nary>
                      <m:naryPr>
                        <m:chr m:val="∑"/>
                        <m:limLoc m:val="undOvr"/>
                        <m:subHide m:val="on"/>
                        <m:supHide m:val="on"/>
                        <m:ctrlPr>
                          <a:rPr lang="en-IN" sz="36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n-IN" sz="3600" b="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36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IN" sz="3600" b="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36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IN" sz="3600" b="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36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IN" sz="3600" b="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IN" sz="3600" b="1" i="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IN" sz="3600" b="1" kern="1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IN" sz="36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using K-map</a:t>
                </a:r>
                <a:br>
                  <a:rPr lang="en-IN"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mc:Choice>
        <mc:Fallback xmlns="">
          <p:sp>
            <p:nvSpPr>
              <p:cNvPr id="2" name="Title 1">
                <a:extLst>
                  <a:ext uri="{FF2B5EF4-FFF2-40B4-BE49-F238E27FC236}">
                    <a16:creationId xmlns:a16="http://schemas.microsoft.com/office/drawing/2014/main" id="{D1D9BC5B-A658-89CB-9157-DB3C3D66AE10}"/>
                  </a:ext>
                </a:extLst>
              </p:cNvPr>
              <p:cNvSpPr>
                <a:spLocks noGrp="1" noRot="1" noChangeAspect="1" noMove="1" noResize="1" noEditPoints="1" noAdjustHandles="1" noChangeArrowheads="1" noChangeShapeType="1" noTextEdit="1"/>
              </p:cNvSpPr>
              <p:nvPr>
                <p:ph type="title"/>
              </p:nvPr>
            </p:nvSpPr>
            <p:spPr>
              <a:xfrm>
                <a:off x="838200" y="757084"/>
                <a:ext cx="10515600" cy="933604"/>
              </a:xfrm>
              <a:blipFill>
                <a:blip r:embed="rId2"/>
                <a:stretch>
                  <a:fillRect l="-1507" t="-20915"/>
                </a:stretch>
              </a:blipFill>
            </p:spPr>
            <p:txBody>
              <a:bodyPr/>
              <a:lstStyle/>
              <a:p>
                <a:r>
                  <a:rPr lang="en-IN">
                    <a:noFill/>
                  </a:rPr>
                  <a:t> </a:t>
                </a:r>
              </a:p>
            </p:txBody>
          </p:sp>
        </mc:Fallback>
      </mc:AlternateContent>
      <p:graphicFrame>
        <p:nvGraphicFramePr>
          <p:cNvPr id="4" name="Table 3">
            <a:extLst>
              <a:ext uri="{FF2B5EF4-FFF2-40B4-BE49-F238E27FC236}">
                <a16:creationId xmlns:a16="http://schemas.microsoft.com/office/drawing/2014/main" id="{BB4010A8-75E8-1F13-C3C2-F68F2EEB090E}"/>
              </a:ext>
            </a:extLst>
          </p:cNvPr>
          <p:cNvGraphicFramePr>
            <a:graphicFrameLocks noGrp="1"/>
          </p:cNvGraphicFramePr>
          <p:nvPr/>
        </p:nvGraphicFramePr>
        <p:xfrm>
          <a:off x="1131077" y="1382681"/>
          <a:ext cx="3382298" cy="3254481"/>
        </p:xfrm>
        <a:graphic>
          <a:graphicData uri="http://schemas.openxmlformats.org/drawingml/2006/table">
            <a:tbl>
              <a:tblPr firstRow="1" firstCol="1" bandRow="1">
                <a:tableStyleId>{5C22544A-7EE6-4342-B048-85BDC9FD1C3A}</a:tableStyleId>
              </a:tblPr>
              <a:tblGrid>
                <a:gridCol w="984896">
                  <a:extLst>
                    <a:ext uri="{9D8B030D-6E8A-4147-A177-3AD203B41FA5}">
                      <a16:colId xmlns:a16="http://schemas.microsoft.com/office/drawing/2014/main" val="771941587"/>
                    </a:ext>
                  </a:extLst>
                </a:gridCol>
                <a:gridCol w="799134">
                  <a:extLst>
                    <a:ext uri="{9D8B030D-6E8A-4147-A177-3AD203B41FA5}">
                      <a16:colId xmlns:a16="http://schemas.microsoft.com/office/drawing/2014/main" val="2149054712"/>
                    </a:ext>
                  </a:extLst>
                </a:gridCol>
                <a:gridCol w="799134">
                  <a:extLst>
                    <a:ext uri="{9D8B030D-6E8A-4147-A177-3AD203B41FA5}">
                      <a16:colId xmlns:a16="http://schemas.microsoft.com/office/drawing/2014/main" val="1109950280"/>
                    </a:ext>
                  </a:extLst>
                </a:gridCol>
                <a:gridCol w="799134">
                  <a:extLst>
                    <a:ext uri="{9D8B030D-6E8A-4147-A177-3AD203B41FA5}">
                      <a16:colId xmlns:a16="http://schemas.microsoft.com/office/drawing/2014/main" val="3407082972"/>
                    </a:ext>
                  </a:extLst>
                </a:gridCol>
              </a:tblGrid>
              <a:tr h="361609">
                <a:tc>
                  <a:txBody>
                    <a:bodyPr/>
                    <a:lstStyle/>
                    <a:p>
                      <a:pPr>
                        <a:lnSpc>
                          <a:spcPct val="107000"/>
                        </a:lnSpc>
                        <a:spcAft>
                          <a:spcPts val="800"/>
                        </a:spcAft>
                      </a:pPr>
                      <a:r>
                        <a:rPr lang="en-IN" sz="1100" kern="100" dirty="0">
                          <a:effectLst/>
                        </a:rPr>
                        <a:t>A</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B</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C</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y</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9581207"/>
                  </a:ext>
                </a:extLst>
              </a:tr>
              <a:tr h="361609">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6020400"/>
                  </a:ext>
                </a:extLst>
              </a:tr>
              <a:tr h="361609">
                <a:tc>
                  <a:txBody>
                    <a:bodyPr/>
                    <a:lstStyle/>
                    <a:p>
                      <a:pPr>
                        <a:lnSpc>
                          <a:spcPct val="107000"/>
                        </a:lnSpc>
                        <a:spcAft>
                          <a:spcPts val="800"/>
                        </a:spcAft>
                      </a:pPr>
                      <a:r>
                        <a:rPr lang="en-IN" sz="1100" kern="100" dirty="0">
                          <a:effectLst/>
                        </a:rPr>
                        <a:t>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0803143"/>
                  </a:ext>
                </a:extLst>
              </a:tr>
              <a:tr h="361609">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0441751"/>
                  </a:ext>
                </a:extLst>
              </a:tr>
              <a:tr h="361609">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1340107"/>
                  </a:ext>
                </a:extLst>
              </a:tr>
              <a:tr h="361609">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7854280"/>
                  </a:ext>
                </a:extLst>
              </a:tr>
              <a:tr h="361609">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093973"/>
                  </a:ext>
                </a:extLst>
              </a:tr>
              <a:tr h="361609">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8654046"/>
                  </a:ext>
                </a:extLst>
              </a:tr>
              <a:tr h="361609">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a:effectLst/>
                        </a:rPr>
                        <a:t>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100" kern="100" dirty="0">
                          <a:effectLst/>
                        </a:rPr>
                        <a:t>1</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1312997"/>
                  </a:ext>
                </a:extLst>
              </a:tr>
            </a:tbl>
          </a:graphicData>
        </a:graphic>
      </p:graphicFrame>
      <p:pic>
        <p:nvPicPr>
          <p:cNvPr id="5" name="Picture 4">
            <a:extLst>
              <a:ext uri="{FF2B5EF4-FFF2-40B4-BE49-F238E27FC236}">
                <a16:creationId xmlns:a16="http://schemas.microsoft.com/office/drawing/2014/main" id="{7E9AE6B3-8B30-BFF0-FD2F-FDB0A790A582}"/>
              </a:ext>
            </a:extLst>
          </p:cNvPr>
          <p:cNvPicPr>
            <a:picLocks noChangeAspect="1"/>
          </p:cNvPicPr>
          <p:nvPr/>
        </p:nvPicPr>
        <p:blipFill>
          <a:blip r:embed="rId3"/>
          <a:stretch>
            <a:fillRect/>
          </a:stretch>
        </p:blipFill>
        <p:spPr>
          <a:xfrm>
            <a:off x="5304718" y="1549373"/>
            <a:ext cx="5257738" cy="3077496"/>
          </a:xfrm>
          <a:prstGeom prst="rect">
            <a:avLst/>
          </a:prstGeom>
        </p:spPr>
      </p:pic>
      <p:sp>
        <p:nvSpPr>
          <p:cNvPr id="7" name="TextBox 6">
            <a:extLst>
              <a:ext uri="{FF2B5EF4-FFF2-40B4-BE49-F238E27FC236}">
                <a16:creationId xmlns:a16="http://schemas.microsoft.com/office/drawing/2014/main" id="{C698E08E-54B2-0346-BE2D-2964FFC3FB98}"/>
              </a:ext>
            </a:extLst>
          </p:cNvPr>
          <p:cNvSpPr txBox="1"/>
          <p:nvPr/>
        </p:nvSpPr>
        <p:spPr>
          <a:xfrm>
            <a:off x="838199" y="4761319"/>
            <a:ext cx="9013723" cy="1173463"/>
          </a:xfrm>
          <a:prstGeom prst="rect">
            <a:avLst/>
          </a:prstGeom>
          <a:noFill/>
        </p:spPr>
        <p:txBody>
          <a:bodyPr wrap="square">
            <a:spAutoFit/>
          </a:bodyPr>
          <a:lstStyle/>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From red group we get product term— A’C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From green group we get product term— AB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Summing these product terms  we get- Final expression (A’C+AB)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83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4D48-7C07-D9D3-E8DE-F9304F11A5AF}"/>
              </a:ext>
            </a:extLst>
          </p:cNvPr>
          <p:cNvSpPr>
            <a:spLocks noGrp="1"/>
          </p:cNvSpPr>
          <p:nvPr>
            <p:ph type="title"/>
          </p:nvPr>
        </p:nvSpPr>
        <p:spPr>
          <a:xfrm>
            <a:off x="2391697" y="964892"/>
            <a:ext cx="8846574" cy="1325563"/>
          </a:xfrm>
        </p:spPr>
        <p:txBody>
          <a:bodyPr/>
          <a:lstStyle/>
          <a:p>
            <a:r>
              <a:rPr lang="en-US" dirty="0"/>
              <a:t>Need for Karnaugh Map (K-map) </a:t>
            </a:r>
            <a:endParaRPr lang="en-IN" dirty="0"/>
          </a:p>
        </p:txBody>
      </p:sp>
      <p:graphicFrame>
        <p:nvGraphicFramePr>
          <p:cNvPr id="4" name="Content Placeholder 3">
            <a:extLst>
              <a:ext uri="{FF2B5EF4-FFF2-40B4-BE49-F238E27FC236}">
                <a16:creationId xmlns:a16="http://schemas.microsoft.com/office/drawing/2014/main" id="{01F72A15-11D8-329D-95AB-B2B9713E2E1D}"/>
              </a:ext>
            </a:extLst>
          </p:cNvPr>
          <p:cNvGraphicFramePr>
            <a:graphicFrameLocks noGrp="1"/>
          </p:cNvGraphicFramePr>
          <p:nvPr>
            <p:ph idx="1"/>
            <p:extLst>
              <p:ext uri="{D42A27DB-BD31-4B8C-83A1-F6EECF244321}">
                <p14:modId xmlns:p14="http://schemas.microsoft.com/office/powerpoint/2010/main" val="35188684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49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630" y="816077"/>
                <a:ext cx="11616743" cy="5275630"/>
              </a:xfrm>
            </p:spPr>
            <p:txBody>
              <a:bodyPr>
                <a:normAutofit/>
              </a:bodyPr>
              <a:lstStyle/>
              <a:p>
                <a:pPr marL="0" indent="0" algn="just">
                  <a:buNone/>
                </a:pPr>
                <a:r>
                  <a:rPr lang="en-US" b="1" dirty="0">
                    <a:solidFill>
                      <a:srgbClr val="FF0000"/>
                    </a:solidFill>
                  </a:rPr>
                  <a:t>Question: Simplify the Boolean function </a:t>
                </a:r>
                <a14:m>
                  <m:oMath xmlns:m="http://schemas.openxmlformats.org/officeDocument/2006/math">
                    <m:r>
                      <a:rPr lang="en-US" b="1" i="1" smtClean="0">
                        <a:solidFill>
                          <a:srgbClr val="FF0000"/>
                        </a:solidFill>
                        <a:latin typeface="Cambria Math" panose="02040503050406030204" pitchFamily="18" charset="0"/>
                      </a:rPr>
                      <m:t>𝒇</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𝑪</m:t>
                    </m:r>
                    <m:r>
                      <a:rPr lang="en-US" b="1" i="1" smtClean="0">
                        <a:solidFill>
                          <a:srgbClr val="FF0000"/>
                        </a:solidFill>
                        <a:latin typeface="Cambria Math" panose="02040503050406030204" pitchFamily="18" charset="0"/>
                      </a:rPr>
                      <m:t>)=</m:t>
                    </m:r>
                    <m:nary>
                      <m:naryPr>
                        <m:chr m:val="∑"/>
                        <m:subHide m:val="on"/>
                        <m:supHide m:val="on"/>
                        <m:ctrlPr>
                          <a:rPr lang="en-US" b="1" i="1" smtClean="0">
                            <a:solidFill>
                              <a:srgbClr val="FF0000"/>
                            </a:solidFill>
                            <a:latin typeface="Cambria Math" panose="02040503050406030204" pitchFamily="18" charset="0"/>
                          </a:rPr>
                        </m:ctrlPr>
                      </m:naryPr>
                      <m:sub/>
                      <m:sup/>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𝟕</m:t>
                            </m:r>
                          </m:e>
                        </m:d>
                      </m:e>
                    </m:nary>
                  </m:oMath>
                </a14:m>
                <a:r>
                  <a:rPr lang="en-US" b="1" dirty="0">
                    <a:solidFill>
                      <a:srgbClr val="FF0000"/>
                    </a:solidFill>
                  </a:rPr>
                  <a:t> using K-Map?</a:t>
                </a: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630" y="816077"/>
                <a:ext cx="11616743" cy="5275630"/>
              </a:xfrm>
              <a:blipFill>
                <a:blip r:embed="rId2"/>
                <a:stretch>
                  <a:fillRect l="-1049" t="-2081" r="-1102"/>
                </a:stretch>
              </a:blipFill>
            </p:spPr>
            <p:txBody>
              <a:bodyPr/>
              <a:lstStyle/>
              <a:p>
                <a:r>
                  <a:rPr lang="en-IN">
                    <a:noFill/>
                  </a:rPr>
                  <a:t> </a:t>
                </a:r>
              </a:p>
            </p:txBody>
          </p:sp>
        </mc:Fallback>
      </mc:AlternateContent>
      <p:graphicFrame>
        <p:nvGraphicFramePr>
          <p:cNvPr id="2" name="Table 1"/>
          <p:cNvGraphicFramePr>
            <a:graphicFrameLocks noGrp="1"/>
          </p:cNvGraphicFramePr>
          <p:nvPr/>
        </p:nvGraphicFramePr>
        <p:xfrm>
          <a:off x="1609858" y="3011292"/>
          <a:ext cx="5306100" cy="10576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52881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2881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751527" y="2302157"/>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751527" y="2302155"/>
                <a:ext cx="837128" cy="647613"/>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1472"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r>
                        <a:rPr lang="en-US" sz="3600" b="1" i="1" smtClean="0">
                          <a:latin typeface="Cambria Math" panose="02040503050406030204" pitchFamily="18" charset="0"/>
                        </a:rPr>
                        <m:t>𝑪</m:t>
                      </m:r>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201472" y="2302154"/>
                <a:ext cx="837128" cy="646331"/>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06343"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𝑩𝑪</m:t>
                      </m:r>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606342" y="2302154"/>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7741" y="2264119"/>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7741" y="2264117"/>
                <a:ext cx="837128" cy="647613"/>
              </a:xfrm>
              <a:prstGeom prst="rect">
                <a:avLst/>
              </a:prstGeom>
              <a:blipFill rotWithShape="0">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06192" y="3540104"/>
                <a:ext cx="729803"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m:t>
                      </m:r>
                    </m:oMath>
                  </m:oMathPara>
                </a14:m>
                <a:endParaRPr lang="en-US" sz="3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706191" y="3540102"/>
                <a:ext cx="729803"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6191" y="2829685"/>
                <a:ext cx="696531"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oMath>
                  </m:oMathPara>
                </a14:m>
                <a:endParaRPr lang="en-US" sz="3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706190" y="2829683"/>
                <a:ext cx="696531"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p:pic>
        <p:nvPicPr>
          <p:cNvPr id="14" name="Picture 13"/>
          <p:cNvPicPr>
            <a:picLocks noChangeAspect="1"/>
          </p:cNvPicPr>
          <p:nvPr/>
        </p:nvPicPr>
        <p:blipFill rotWithShape="1">
          <a:blip r:embed="rId9"/>
          <a:srcRect l="1414" r="4433"/>
          <a:stretch/>
        </p:blipFill>
        <p:spPr>
          <a:xfrm>
            <a:off x="893460" y="4364281"/>
            <a:ext cx="5382845" cy="1792946"/>
          </a:xfrm>
          <a:prstGeom prst="rect">
            <a:avLst/>
          </a:prstGeom>
        </p:spPr>
      </p:pic>
    </p:spTree>
    <p:extLst>
      <p:ext uri="{BB962C8B-B14F-4D97-AF65-F5344CB8AC3E}">
        <p14:creationId xmlns:p14="http://schemas.microsoft.com/office/powerpoint/2010/main" val="342244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629" y="700774"/>
                <a:ext cx="11616743" cy="5639066"/>
              </a:xfrm>
            </p:spPr>
            <p:txBody>
              <a:bodyPr>
                <a:normAutofit/>
              </a:bodyPr>
              <a:lstStyle/>
              <a:p>
                <a:pPr marL="0" indent="0" algn="just">
                  <a:buNone/>
                </a:pPr>
                <a:r>
                  <a:rPr lang="en-US" b="1" dirty="0">
                    <a:solidFill>
                      <a:srgbClr val="FF0000"/>
                    </a:solidFill>
                  </a:rPr>
                  <a:t>Question: Simplify the Boolean function </a:t>
                </a:r>
                <a14:m>
                  <m:oMath xmlns:m="http://schemas.openxmlformats.org/officeDocument/2006/math">
                    <m:r>
                      <a:rPr lang="en-US" b="1" i="1" smtClean="0">
                        <a:solidFill>
                          <a:srgbClr val="FF0000"/>
                        </a:solidFill>
                        <a:latin typeface="Cambria Math" panose="02040503050406030204" pitchFamily="18" charset="0"/>
                      </a:rPr>
                      <m:t>𝒇</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𝑪</m:t>
                    </m:r>
                    <m:r>
                      <a:rPr lang="en-US" b="1" i="1" smtClean="0">
                        <a:solidFill>
                          <a:srgbClr val="FF0000"/>
                        </a:solidFill>
                        <a:latin typeface="Cambria Math" panose="02040503050406030204" pitchFamily="18" charset="0"/>
                      </a:rPr>
                      <m:t>)=</m:t>
                    </m:r>
                    <m:nary>
                      <m:naryPr>
                        <m:chr m:val="∑"/>
                        <m:subHide m:val="on"/>
                        <m:supHide m:val="on"/>
                        <m:ctrlPr>
                          <a:rPr lang="en-US" b="1" i="1" smtClean="0">
                            <a:solidFill>
                              <a:srgbClr val="FF0000"/>
                            </a:solidFill>
                            <a:latin typeface="Cambria Math" panose="02040503050406030204" pitchFamily="18" charset="0"/>
                          </a:rPr>
                        </m:ctrlPr>
                      </m:naryPr>
                      <m:sub/>
                      <m:sup/>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a:rPr>
                              <m:t>𝟏</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𝟓</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𝟔</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𝟕</m:t>
                            </m:r>
                          </m:e>
                        </m:d>
                      </m:e>
                    </m:nary>
                  </m:oMath>
                </a14:m>
                <a:r>
                  <a:rPr lang="en-US" b="1" dirty="0">
                    <a:solidFill>
                      <a:srgbClr val="FF0000"/>
                    </a:solidFill>
                  </a:rPr>
                  <a:t> using K-Map?</a:t>
                </a: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629" y="700774"/>
                <a:ext cx="11616743" cy="5639066"/>
              </a:xfrm>
              <a:blipFill>
                <a:blip r:embed="rId2"/>
                <a:stretch>
                  <a:fillRect l="-1049" t="-1946"/>
                </a:stretch>
              </a:blipFill>
            </p:spPr>
            <p:txBody>
              <a:bodyPr/>
              <a:lstStyle/>
              <a:p>
                <a:r>
                  <a:rPr lang="en-IN">
                    <a:noFill/>
                  </a:rPr>
                  <a:t> </a:t>
                </a:r>
              </a:p>
            </p:txBody>
          </p:sp>
        </mc:Fallback>
      </mc:AlternateContent>
      <p:graphicFrame>
        <p:nvGraphicFramePr>
          <p:cNvPr id="2" name="Table 1"/>
          <p:cNvGraphicFramePr>
            <a:graphicFrameLocks noGrp="1"/>
          </p:cNvGraphicFramePr>
          <p:nvPr/>
        </p:nvGraphicFramePr>
        <p:xfrm>
          <a:off x="1609858" y="3011292"/>
          <a:ext cx="5306100" cy="10576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52881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2881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751527" y="2302157"/>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751527" y="2302155"/>
                <a:ext cx="837128" cy="647613"/>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1472"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r>
                        <a:rPr lang="en-US" sz="3600" b="1" i="1" smtClean="0">
                          <a:latin typeface="Cambria Math" panose="02040503050406030204" pitchFamily="18" charset="0"/>
                        </a:rPr>
                        <m:t>𝑪</m:t>
                      </m:r>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201472" y="2302154"/>
                <a:ext cx="837128" cy="646331"/>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06343"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𝑩𝑪</m:t>
                      </m:r>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606342" y="2302154"/>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7741" y="2321394"/>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7741" y="2321394"/>
                <a:ext cx="837128" cy="647613"/>
              </a:xfrm>
              <a:prstGeom prst="rect">
                <a:avLst/>
              </a:prstGeom>
              <a:blipFill rotWithShape="1">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06192" y="3540104"/>
                <a:ext cx="729803"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m:t>
                      </m:r>
                    </m:oMath>
                  </m:oMathPara>
                </a14:m>
                <a:endParaRPr lang="en-US" sz="3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706191" y="3540102"/>
                <a:ext cx="729803"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6191" y="2829685"/>
                <a:ext cx="696531"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oMath>
                  </m:oMathPara>
                </a14:m>
                <a:endParaRPr lang="en-US" sz="3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706190" y="2829683"/>
                <a:ext cx="696531"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p:pic>
        <p:nvPicPr>
          <p:cNvPr id="14" name="Picture 13"/>
          <p:cNvPicPr>
            <a:picLocks noChangeAspect="1"/>
          </p:cNvPicPr>
          <p:nvPr/>
        </p:nvPicPr>
        <p:blipFill rotWithShape="1">
          <a:blip r:embed="rId9"/>
          <a:srcRect l="1414" r="4433"/>
          <a:stretch/>
        </p:blipFill>
        <p:spPr>
          <a:xfrm>
            <a:off x="893460" y="4364281"/>
            <a:ext cx="5382845" cy="1792946"/>
          </a:xfrm>
          <a:prstGeom prst="rect">
            <a:avLst/>
          </a:prstGeom>
        </p:spPr>
      </p:pic>
    </p:spTree>
    <p:extLst>
      <p:ext uri="{BB962C8B-B14F-4D97-AF65-F5344CB8AC3E}">
        <p14:creationId xmlns:p14="http://schemas.microsoft.com/office/powerpoint/2010/main" val="102912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5" y="524673"/>
            <a:ext cx="3243072" cy="749490"/>
          </a:xfrm>
        </p:spPr>
        <p:txBody>
          <a:bodyPr>
            <a:normAutofit/>
          </a:bodyPr>
          <a:lstStyle/>
          <a:p>
            <a:r>
              <a:rPr lang="en-US" b="1" dirty="0">
                <a:solidFill>
                  <a:srgbClr val="FF0000"/>
                </a:solidFill>
              </a:rPr>
              <a:t>Exercise</a:t>
            </a:r>
          </a:p>
        </p:txBody>
      </p:sp>
      <p:graphicFrame>
        <p:nvGraphicFramePr>
          <p:cNvPr id="4" name="Table 3"/>
          <p:cNvGraphicFramePr>
            <a:graphicFrameLocks noGrp="1"/>
          </p:cNvGraphicFramePr>
          <p:nvPr/>
        </p:nvGraphicFramePr>
        <p:xfrm>
          <a:off x="971296" y="890354"/>
          <a:ext cx="3247136" cy="1560238"/>
        </p:xfrm>
        <a:graphic>
          <a:graphicData uri="http://schemas.openxmlformats.org/drawingml/2006/table">
            <a:tbl>
              <a:tblPr firstRow="1" bandRow="1">
                <a:tableStyleId>{93296810-A885-4BE3-A3E7-6D5BEEA58F35}</a:tableStyleId>
              </a:tblPr>
              <a:tblGrid>
                <a:gridCol w="811784">
                  <a:extLst>
                    <a:ext uri="{9D8B030D-6E8A-4147-A177-3AD203B41FA5}">
                      <a16:colId xmlns:a16="http://schemas.microsoft.com/office/drawing/2014/main" val="20000"/>
                    </a:ext>
                  </a:extLst>
                </a:gridCol>
                <a:gridCol w="811784">
                  <a:extLst>
                    <a:ext uri="{9D8B030D-6E8A-4147-A177-3AD203B41FA5}">
                      <a16:colId xmlns:a16="http://schemas.microsoft.com/office/drawing/2014/main" val="20001"/>
                    </a:ext>
                  </a:extLst>
                </a:gridCol>
                <a:gridCol w="811784">
                  <a:extLst>
                    <a:ext uri="{9D8B030D-6E8A-4147-A177-3AD203B41FA5}">
                      <a16:colId xmlns:a16="http://schemas.microsoft.com/office/drawing/2014/main" val="20002"/>
                    </a:ext>
                  </a:extLst>
                </a:gridCol>
                <a:gridCol w="811784">
                  <a:extLst>
                    <a:ext uri="{9D8B030D-6E8A-4147-A177-3AD203B41FA5}">
                      <a16:colId xmlns:a16="http://schemas.microsoft.com/office/drawing/2014/main" val="20003"/>
                    </a:ext>
                  </a:extLst>
                </a:gridCol>
              </a:tblGrid>
              <a:tr h="78011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78011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227328" y="3657938"/>
          <a:ext cx="3247136" cy="1560238"/>
        </p:xfrm>
        <a:graphic>
          <a:graphicData uri="http://schemas.openxmlformats.org/drawingml/2006/table">
            <a:tbl>
              <a:tblPr firstRow="1" bandRow="1">
                <a:tableStyleId>{7DF18680-E054-41AD-8BC1-D1AEF772440D}</a:tableStyleId>
              </a:tblPr>
              <a:tblGrid>
                <a:gridCol w="811784">
                  <a:extLst>
                    <a:ext uri="{9D8B030D-6E8A-4147-A177-3AD203B41FA5}">
                      <a16:colId xmlns:a16="http://schemas.microsoft.com/office/drawing/2014/main" val="20000"/>
                    </a:ext>
                  </a:extLst>
                </a:gridCol>
                <a:gridCol w="811784">
                  <a:extLst>
                    <a:ext uri="{9D8B030D-6E8A-4147-A177-3AD203B41FA5}">
                      <a16:colId xmlns:a16="http://schemas.microsoft.com/office/drawing/2014/main" val="20001"/>
                    </a:ext>
                  </a:extLst>
                </a:gridCol>
                <a:gridCol w="811784">
                  <a:extLst>
                    <a:ext uri="{9D8B030D-6E8A-4147-A177-3AD203B41FA5}">
                      <a16:colId xmlns:a16="http://schemas.microsoft.com/office/drawing/2014/main" val="20002"/>
                    </a:ext>
                  </a:extLst>
                </a:gridCol>
                <a:gridCol w="811784">
                  <a:extLst>
                    <a:ext uri="{9D8B030D-6E8A-4147-A177-3AD203B41FA5}">
                      <a16:colId xmlns:a16="http://schemas.microsoft.com/office/drawing/2014/main" val="20003"/>
                    </a:ext>
                  </a:extLst>
                </a:gridCol>
              </a:tblGrid>
              <a:tr h="78011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780119">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6116320" y="3414098"/>
          <a:ext cx="3515360" cy="2242992"/>
        </p:xfrm>
        <a:graphic>
          <a:graphicData uri="http://schemas.openxmlformats.org/drawingml/2006/table">
            <a:tbl>
              <a:tblPr firstRow="1" bandRow="1">
                <a:tableStyleId>{5C22544A-7EE6-4342-B048-85BDC9FD1C3A}</a:tableStyleId>
              </a:tblPr>
              <a:tblGrid>
                <a:gridCol w="878840">
                  <a:extLst>
                    <a:ext uri="{9D8B030D-6E8A-4147-A177-3AD203B41FA5}">
                      <a16:colId xmlns:a16="http://schemas.microsoft.com/office/drawing/2014/main" val="20000"/>
                    </a:ext>
                  </a:extLst>
                </a:gridCol>
                <a:gridCol w="941832">
                  <a:extLst>
                    <a:ext uri="{9D8B030D-6E8A-4147-A177-3AD203B41FA5}">
                      <a16:colId xmlns:a16="http://schemas.microsoft.com/office/drawing/2014/main" val="20001"/>
                    </a:ext>
                  </a:extLst>
                </a:gridCol>
                <a:gridCol w="815848">
                  <a:extLst>
                    <a:ext uri="{9D8B030D-6E8A-4147-A177-3AD203B41FA5}">
                      <a16:colId xmlns:a16="http://schemas.microsoft.com/office/drawing/2014/main" val="20002"/>
                    </a:ext>
                  </a:extLst>
                </a:gridCol>
                <a:gridCol w="878840">
                  <a:extLst>
                    <a:ext uri="{9D8B030D-6E8A-4147-A177-3AD203B41FA5}">
                      <a16:colId xmlns:a16="http://schemas.microsoft.com/office/drawing/2014/main" val="20003"/>
                    </a:ext>
                  </a:extLst>
                </a:gridCol>
              </a:tblGrid>
              <a:tr h="56074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6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6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56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8" name="Cloud 7"/>
          <p:cNvSpPr/>
          <p:nvPr/>
        </p:nvSpPr>
        <p:spPr>
          <a:xfrm>
            <a:off x="9077534" y="1274163"/>
            <a:ext cx="2278724" cy="9479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Simplify</a:t>
            </a:r>
          </a:p>
        </p:txBody>
      </p:sp>
    </p:spTree>
    <p:extLst>
      <p:ext uri="{BB962C8B-B14F-4D97-AF65-F5344CB8AC3E}">
        <p14:creationId xmlns:p14="http://schemas.microsoft.com/office/powerpoint/2010/main" val="2451264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A9F32-93BF-1288-635E-0EE80B55FD8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8D94C60-D50B-803B-CA3A-7160F3F1A7F4}"/>
              </a:ext>
            </a:extLst>
          </p:cNvPr>
          <p:cNvSpPr txBox="1">
            <a:spLocks noGrp="1"/>
          </p:cNvSpPr>
          <p:nvPr>
            <p:ph type="title"/>
          </p:nvPr>
        </p:nvSpPr>
        <p:spPr>
          <a:xfrm>
            <a:off x="3927962" y="602802"/>
            <a:ext cx="3465897" cy="696595"/>
          </a:xfrm>
          <a:prstGeom prst="rect">
            <a:avLst/>
          </a:prstGeom>
        </p:spPr>
        <p:txBody>
          <a:bodyPr vert="horz" wrap="square" lIns="0" tIns="13335" rIns="0" bIns="0" rtlCol="0">
            <a:spAutoFit/>
          </a:bodyPr>
          <a:lstStyle/>
          <a:p>
            <a:pPr marL="12700">
              <a:lnSpc>
                <a:spcPct val="100000"/>
              </a:lnSpc>
              <a:spcBef>
                <a:spcPts val="105"/>
              </a:spcBef>
            </a:pPr>
            <a:r>
              <a:rPr b="1" spc="-330" dirty="0"/>
              <a:t>T</a:t>
            </a:r>
            <a:r>
              <a:rPr b="1" dirty="0"/>
              <a:t>ry</a:t>
            </a:r>
            <a:r>
              <a:rPr b="1" spc="-90" dirty="0"/>
              <a:t> </a:t>
            </a:r>
            <a:r>
              <a:rPr b="1" spc="-345" dirty="0"/>
              <a:t>Y</a:t>
            </a:r>
            <a:r>
              <a:rPr b="1" spc="-30" dirty="0"/>
              <a:t>o</a:t>
            </a:r>
            <a:r>
              <a:rPr b="1" spc="-45" dirty="0"/>
              <a:t>u</a:t>
            </a:r>
            <a:r>
              <a:rPr b="1" spc="-114" dirty="0"/>
              <a:t>r</a:t>
            </a:r>
            <a:r>
              <a:rPr b="1" spc="-35" dirty="0"/>
              <a:t>s</a:t>
            </a:r>
            <a:r>
              <a:rPr b="1" spc="-45" dirty="0"/>
              <a:t>e</a:t>
            </a:r>
            <a:r>
              <a:rPr b="1" spc="-30" dirty="0"/>
              <a:t>l</a:t>
            </a:r>
            <a:r>
              <a:rPr b="1" dirty="0"/>
              <a:t>f</a:t>
            </a:r>
          </a:p>
        </p:txBody>
      </p:sp>
      <p:sp>
        <p:nvSpPr>
          <p:cNvPr id="5" name="object 5">
            <a:extLst>
              <a:ext uri="{FF2B5EF4-FFF2-40B4-BE49-F238E27FC236}">
                <a16:creationId xmlns:a16="http://schemas.microsoft.com/office/drawing/2014/main" id="{A06BF9FE-1CC6-8475-6BAD-8CE1AFBDD1D0}"/>
              </a:ext>
            </a:extLst>
          </p:cNvPr>
          <p:cNvSpPr txBox="1"/>
          <p:nvPr/>
        </p:nvSpPr>
        <p:spPr>
          <a:xfrm>
            <a:off x="762000" y="1430530"/>
            <a:ext cx="7561580" cy="507190"/>
          </a:xfrm>
          <a:prstGeom prst="rect">
            <a:avLst/>
          </a:prstGeom>
        </p:spPr>
        <p:txBody>
          <a:bodyPr vert="horz" wrap="square" lIns="0" tIns="75565" rIns="0" bIns="0" rtlCol="0">
            <a:spAutoFit/>
          </a:bodyPr>
          <a:lstStyle/>
          <a:p>
            <a:pPr marL="50165">
              <a:lnSpc>
                <a:spcPct val="100000"/>
              </a:lnSpc>
              <a:spcBef>
                <a:spcPts val="595"/>
              </a:spcBef>
            </a:pPr>
            <a:r>
              <a:rPr sz="2800" spc="-5" dirty="0">
                <a:latin typeface="Calibri" panose="020F0502020204030204"/>
                <a:cs typeface="Calibri" panose="020F0502020204030204"/>
              </a:rPr>
              <a:t>Q1.</a:t>
            </a:r>
            <a:r>
              <a:rPr sz="2800" spc="30" dirty="0">
                <a:latin typeface="Calibri" panose="020F0502020204030204"/>
                <a:cs typeface="Calibri" panose="020F0502020204030204"/>
              </a:rPr>
              <a:t> </a:t>
            </a:r>
            <a:r>
              <a:rPr lang="en-US" sz="2800" i="0" dirty="0">
                <a:solidFill>
                  <a:srgbClr val="212529"/>
                </a:solidFill>
                <a:effectLst/>
                <a:latin typeface="Times New Roman" panose="02020603050405020304" pitchFamily="18" charset="0"/>
              </a:rPr>
              <a:t>Reduce the function y(A,B,C) = Σ (0,1,3,6,7)</a:t>
            </a:r>
            <a:endParaRPr lang="en-US" sz="2800" spc="-20" dirty="0">
              <a:latin typeface="Calibri" panose="020F0502020204030204"/>
              <a:cs typeface="Calibri" panose="020F0502020204030204"/>
            </a:endParaRPr>
          </a:p>
        </p:txBody>
      </p:sp>
      <p:sp>
        <p:nvSpPr>
          <p:cNvPr id="7" name="object 7">
            <a:extLst>
              <a:ext uri="{FF2B5EF4-FFF2-40B4-BE49-F238E27FC236}">
                <a16:creationId xmlns:a16="http://schemas.microsoft.com/office/drawing/2014/main" id="{3553D019-46C6-688B-BEBA-48D46C27A4FA}"/>
              </a:ext>
            </a:extLst>
          </p:cNvPr>
          <p:cNvSpPr txBox="1">
            <a:spLocks noGrp="1"/>
          </p:cNvSpPr>
          <p:nvPr>
            <p:ph type="sldNum" sz="quarter" idx="7"/>
          </p:nvPr>
        </p:nvSpPr>
        <p:spPr>
          <a:xfrm>
            <a:off x="11068811" y="6464909"/>
            <a:ext cx="244475" cy="177800"/>
          </a:xfrm>
          <a:prstGeom prst="rect">
            <a:avLst/>
          </a:prstGeom>
        </p:spPr>
        <p:txBody>
          <a:bodyPr vert="horz" wrap="square" lIns="0" tIns="0" rIns="0" bIns="0" rtlCol="0">
            <a:spAutoFit/>
          </a:bodyPr>
          <a:lstStyle>
            <a:defPPr>
              <a:defRPr kern="0"/>
            </a:defPPr>
            <a:lvl1pPr>
              <a:defRPr sz="1200" b="0" i="0">
                <a:solidFill>
                  <a:srgbClr val="888888"/>
                </a:solidFill>
                <a:latin typeface="Calibri" panose="020F0502020204030204"/>
                <a:cs typeface="Calibri" panose="020F0502020204030204"/>
              </a:defRPr>
            </a:lvl1pPr>
          </a:lstStyle>
          <a:p>
            <a:pPr marL="38100">
              <a:lnSpc>
                <a:spcPts val="1240"/>
              </a:lnSpc>
            </a:pPr>
            <a:fld id="{81D60167-4931-47E6-BA6A-407CBD079E47}" type="slidenum">
              <a:rPr lang="en-IN" smtClean="0"/>
              <a:pPr marL="38100">
                <a:lnSpc>
                  <a:spcPts val="1240"/>
                </a:lnSpc>
              </a:pPr>
              <a:t>23</a:t>
            </a:fld>
            <a:endParaRPr dirty="0"/>
          </a:p>
        </p:txBody>
      </p:sp>
      <p:sp>
        <p:nvSpPr>
          <p:cNvPr id="9" name="Cloud 8">
            <a:extLst>
              <a:ext uri="{FF2B5EF4-FFF2-40B4-BE49-F238E27FC236}">
                <a16:creationId xmlns:a16="http://schemas.microsoft.com/office/drawing/2014/main" id="{5B8FAFA4-AE08-FB03-FBD7-5956AB483C62}"/>
              </a:ext>
            </a:extLst>
          </p:cNvPr>
          <p:cNvSpPr/>
          <p:nvPr/>
        </p:nvSpPr>
        <p:spPr>
          <a:xfrm>
            <a:off x="8382000" y="228600"/>
            <a:ext cx="2819400" cy="60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Home assignments</a:t>
            </a:r>
          </a:p>
        </p:txBody>
      </p:sp>
      <p:sp>
        <p:nvSpPr>
          <p:cNvPr id="10" name="Cloud 9">
            <a:extLst>
              <a:ext uri="{FF2B5EF4-FFF2-40B4-BE49-F238E27FC236}">
                <a16:creationId xmlns:a16="http://schemas.microsoft.com/office/drawing/2014/main" id="{45C6D8AD-8BE1-C867-481D-4FF901797441}"/>
              </a:ext>
            </a:extLst>
          </p:cNvPr>
          <p:cNvSpPr/>
          <p:nvPr/>
        </p:nvSpPr>
        <p:spPr>
          <a:xfrm>
            <a:off x="8763000" y="1143000"/>
            <a:ext cx="26670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Share on lpu live  </a:t>
            </a:r>
          </a:p>
        </p:txBody>
      </p:sp>
      <p:sp>
        <p:nvSpPr>
          <p:cNvPr id="11" name="TextBox 10">
            <a:extLst>
              <a:ext uri="{FF2B5EF4-FFF2-40B4-BE49-F238E27FC236}">
                <a16:creationId xmlns:a16="http://schemas.microsoft.com/office/drawing/2014/main" id="{9F9582E6-4068-EE49-488C-5D17E5AB7F51}"/>
              </a:ext>
            </a:extLst>
          </p:cNvPr>
          <p:cNvSpPr txBox="1"/>
          <p:nvPr/>
        </p:nvSpPr>
        <p:spPr>
          <a:xfrm>
            <a:off x="761999" y="3195087"/>
            <a:ext cx="7487265" cy="523220"/>
          </a:xfrm>
          <a:prstGeom prst="rect">
            <a:avLst/>
          </a:prstGeom>
          <a:noFill/>
        </p:spPr>
        <p:txBody>
          <a:bodyPr wrap="square">
            <a:spAutoFit/>
          </a:bodyPr>
          <a:lstStyle/>
          <a:p>
            <a:pPr marL="50165">
              <a:spcBef>
                <a:spcPts val="595"/>
              </a:spcBef>
            </a:pPr>
            <a:r>
              <a:rPr lang="en-IN" sz="2800" spc="-20" dirty="0">
                <a:latin typeface="Calibri" panose="020F0502020204030204"/>
                <a:cs typeface="Calibri" panose="020F0502020204030204"/>
              </a:rPr>
              <a:t>Q2. </a:t>
            </a:r>
            <a:r>
              <a:rPr lang="en-US" sz="2800" spc="-20" dirty="0">
                <a:latin typeface="Calibri" panose="020F0502020204030204"/>
                <a:cs typeface="Calibri" panose="020F0502020204030204"/>
              </a:rPr>
              <a:t>Simplify the sop function F(A,B,C) = Σ (1,2,3,7)</a:t>
            </a:r>
            <a:endParaRPr lang="en-IN" sz="2800" spc="-20" dirty="0">
              <a:latin typeface="Calibri" panose="020F0502020204030204"/>
              <a:cs typeface="Calibri" panose="020F0502020204030204"/>
            </a:endParaRPr>
          </a:p>
        </p:txBody>
      </p:sp>
    </p:spTree>
    <p:extLst>
      <p:ext uri="{BB962C8B-B14F-4D97-AF65-F5344CB8AC3E}">
        <p14:creationId xmlns:p14="http://schemas.microsoft.com/office/powerpoint/2010/main" val="413865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758637" y="1444921"/>
            <a:ext cx="8265359" cy="4509696"/>
          </a:xfrm>
          <a:prstGeom prst="rect">
            <a:avLst/>
          </a:prstGeom>
        </p:spPr>
      </p:pic>
      <p:sp>
        <p:nvSpPr>
          <p:cNvPr id="9" name="TextBox 8">
            <a:extLst>
              <a:ext uri="{FF2B5EF4-FFF2-40B4-BE49-F238E27FC236}">
                <a16:creationId xmlns:a16="http://schemas.microsoft.com/office/drawing/2014/main" id="{020EF54B-EBC5-FD5D-CEA7-73495BD77C41}"/>
              </a:ext>
            </a:extLst>
          </p:cNvPr>
          <p:cNvSpPr txBox="1"/>
          <p:nvPr/>
        </p:nvSpPr>
        <p:spPr>
          <a:xfrm>
            <a:off x="2995716" y="763175"/>
            <a:ext cx="6096000" cy="646331"/>
          </a:xfrm>
          <a:prstGeom prst="rect">
            <a:avLst/>
          </a:prstGeom>
          <a:noFill/>
        </p:spPr>
        <p:txBody>
          <a:bodyPr wrap="square">
            <a:spAutoFit/>
          </a:bodyPr>
          <a:lstStyle/>
          <a:p>
            <a:pPr algn="ctr"/>
            <a:r>
              <a:rPr lang="en-US" sz="3600" b="1" dirty="0">
                <a:solidFill>
                  <a:srgbClr val="FF0000"/>
                </a:solidFill>
              </a:rPr>
              <a:t>Four Variable Karnaugh Map </a:t>
            </a:r>
          </a:p>
        </p:txBody>
      </p:sp>
    </p:spTree>
    <p:extLst>
      <p:ext uri="{BB962C8B-B14F-4D97-AF65-F5344CB8AC3E}">
        <p14:creationId xmlns:p14="http://schemas.microsoft.com/office/powerpoint/2010/main" val="4062020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B60C-142B-3FF2-5459-A6732F82FF6B}"/>
              </a:ext>
            </a:extLst>
          </p:cNvPr>
          <p:cNvSpPr>
            <a:spLocks noGrp="1"/>
          </p:cNvSpPr>
          <p:nvPr>
            <p:ph type="title"/>
          </p:nvPr>
        </p:nvSpPr>
        <p:spPr>
          <a:xfrm>
            <a:off x="916858" y="681037"/>
            <a:ext cx="10515600" cy="855406"/>
          </a:xfrm>
        </p:spPr>
        <p:txBody>
          <a:bodyPr>
            <a:normAutofit fontScale="90000"/>
          </a:bodyPr>
          <a:lstStyle/>
          <a:p>
            <a:r>
              <a:rPr lang="en-IN"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Ques. Solve for F (A, B, C, D) = ∑(0, 2, 5, 7, 8, 10, 13, 15)</a:t>
            </a:r>
            <a:br>
              <a:rPr lang="en-IN"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pic>
        <p:nvPicPr>
          <p:cNvPr id="4" name="Picture 3">
            <a:extLst>
              <a:ext uri="{FF2B5EF4-FFF2-40B4-BE49-F238E27FC236}">
                <a16:creationId xmlns:a16="http://schemas.microsoft.com/office/drawing/2014/main" id="{A4332F09-B79C-5EDB-B80F-B1787D7D7835}"/>
              </a:ext>
            </a:extLst>
          </p:cNvPr>
          <p:cNvPicPr>
            <a:picLocks noChangeAspect="1"/>
          </p:cNvPicPr>
          <p:nvPr/>
        </p:nvPicPr>
        <p:blipFill>
          <a:blip r:embed="rId2"/>
          <a:stretch>
            <a:fillRect/>
          </a:stretch>
        </p:blipFill>
        <p:spPr>
          <a:xfrm>
            <a:off x="2880853" y="1229032"/>
            <a:ext cx="5545392" cy="3795252"/>
          </a:xfrm>
          <a:prstGeom prst="rect">
            <a:avLst/>
          </a:prstGeom>
        </p:spPr>
      </p:pic>
      <p:sp>
        <p:nvSpPr>
          <p:cNvPr id="6" name="TextBox 5">
            <a:extLst>
              <a:ext uri="{FF2B5EF4-FFF2-40B4-BE49-F238E27FC236}">
                <a16:creationId xmlns:a16="http://schemas.microsoft.com/office/drawing/2014/main" id="{62719E4F-71E2-D4B4-5E2B-86C4B372D538}"/>
              </a:ext>
            </a:extLst>
          </p:cNvPr>
          <p:cNvSpPr txBox="1"/>
          <p:nvPr/>
        </p:nvSpPr>
        <p:spPr>
          <a:xfrm>
            <a:off x="1199536" y="5024284"/>
            <a:ext cx="8770374" cy="1173463"/>
          </a:xfrm>
          <a:prstGeom prst="rect">
            <a:avLst/>
          </a:prstGeom>
          <a:noFill/>
        </p:spPr>
        <p:txBody>
          <a:bodyPr wrap="square">
            <a:spAutoFit/>
          </a:bodyPr>
          <a:lstStyle/>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From the red group, the product term would be —BD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From the lilac group, the product term would be —B’D’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If we sum these product terms, then we will get this final expression (BD + B’D’)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60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630" y="747252"/>
                <a:ext cx="11616743" cy="5344455"/>
              </a:xfrm>
            </p:spPr>
            <p:txBody>
              <a:bodyPr>
                <a:normAutofit/>
              </a:bodyPr>
              <a:lstStyle/>
              <a:p>
                <a:pPr marL="0" indent="0" algn="just">
                  <a:buNone/>
                </a:pPr>
                <a:r>
                  <a:rPr lang="en-US" b="1" dirty="0">
                    <a:solidFill>
                      <a:srgbClr val="FF0000"/>
                    </a:solidFill>
                  </a:rPr>
                  <a:t>Question: Simplify the Boolean function:</a:t>
                </a:r>
              </a:p>
              <a:p>
                <a:pPr marL="0" indent="0" algn="just">
                  <a:buNone/>
                </a:pPr>
                <a:r>
                  <a:rPr lang="en-US" b="1" dirty="0">
                    <a:solidFill>
                      <a:srgbClr val="FF0000"/>
                    </a:solidFill>
                  </a:rPr>
                  <a:t> </a:t>
                </a:r>
                <a14:m>
                  <m:oMath xmlns:m="http://schemas.openxmlformats.org/officeDocument/2006/math">
                    <m:r>
                      <a:rPr lang="en-US" b="1" i="1" smtClean="0">
                        <a:solidFill>
                          <a:srgbClr val="FF0000"/>
                        </a:solidFill>
                        <a:latin typeface="Cambria Math" panose="02040503050406030204" pitchFamily="18" charset="0"/>
                      </a:rPr>
                      <m:t>𝒇</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𝒘</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𝒙</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𝒚</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𝒛</m:t>
                    </m:r>
                    <m:r>
                      <a:rPr lang="en-US" b="1" i="1" smtClean="0">
                        <a:solidFill>
                          <a:srgbClr val="FF0000"/>
                        </a:solidFill>
                        <a:latin typeface="Cambria Math" panose="02040503050406030204" pitchFamily="18" charset="0"/>
                      </a:rPr>
                      <m:t>)=</m:t>
                    </m:r>
                    <m:nary>
                      <m:naryPr>
                        <m:chr m:val="∑"/>
                        <m:subHide m:val="on"/>
                        <m:supHide m:val="on"/>
                        <m:ctrlPr>
                          <a:rPr lang="en-US" b="1" i="1" smtClean="0">
                            <a:solidFill>
                              <a:srgbClr val="FF0000"/>
                            </a:solidFill>
                            <a:latin typeface="Cambria Math" panose="02040503050406030204" pitchFamily="18" charset="0"/>
                          </a:rPr>
                        </m:ctrlPr>
                      </m:naryPr>
                      <m:sub/>
                      <m:sup/>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𝟓</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𝟔</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𝟖</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𝟗</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𝟏𝟐</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𝟏𝟑</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𝟏𝟒</m:t>
                            </m:r>
                          </m:e>
                        </m:d>
                      </m:e>
                    </m:nary>
                  </m:oMath>
                </a14:m>
                <a:r>
                  <a:rPr lang="en-US" b="1" dirty="0">
                    <a:solidFill>
                      <a:srgbClr val="FF0000"/>
                    </a:solidFill>
                  </a:rPr>
                  <a:t> into POS form?</a:t>
                </a: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630" y="747252"/>
                <a:ext cx="11616743" cy="5344455"/>
              </a:xfrm>
              <a:blipFill>
                <a:blip r:embed="rId2"/>
                <a:stretch>
                  <a:fillRect l="-1049" t="-2055"/>
                </a:stretch>
              </a:blipFill>
            </p:spPr>
            <p:txBody>
              <a:bodyPr/>
              <a:lstStyle/>
              <a:p>
                <a:r>
                  <a:rPr lang="en-IN">
                    <a:noFill/>
                  </a:rPr>
                  <a:t> </a:t>
                </a:r>
              </a:p>
            </p:txBody>
          </p:sp>
        </mc:Fallback>
      </mc:AlternateContent>
      <p:graphicFrame>
        <p:nvGraphicFramePr>
          <p:cNvPr id="2" name="Table 1"/>
          <p:cNvGraphicFramePr>
            <a:graphicFrameLocks noGrp="1"/>
          </p:cNvGraphicFramePr>
          <p:nvPr/>
        </p:nvGraphicFramePr>
        <p:xfrm>
          <a:off x="1609858" y="3011292"/>
          <a:ext cx="5306100" cy="25910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64775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647755">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477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477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751527" y="2302157"/>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𝒚</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𝒛</m:t>
                          </m:r>
                        </m:e>
                      </m:acc>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751527" y="2302155"/>
                <a:ext cx="837128" cy="646331"/>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1472"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𝒚</m:t>
                          </m:r>
                        </m:e>
                      </m:acc>
                      <m:r>
                        <a:rPr lang="en-US" sz="3600" b="1" i="1" smtClean="0">
                          <a:latin typeface="Cambria Math" panose="02040503050406030204" pitchFamily="18" charset="0"/>
                        </a:rPr>
                        <m:t>𝒛</m:t>
                      </m:r>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201472" y="2302154"/>
                <a:ext cx="837128" cy="646331"/>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06343"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𝒚𝒛</m:t>
                      </m:r>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606342" y="2302154"/>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7741" y="2281300"/>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𝒚</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𝒛</m:t>
                          </m:r>
                        </m:e>
                      </m:acc>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7741" y="2281298"/>
                <a:ext cx="837128" cy="646331"/>
              </a:xfrm>
              <a:prstGeom prst="rect">
                <a:avLst/>
              </a:prstGeom>
              <a:blipFill rotWithShape="0">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2188" y="3015419"/>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𝒘</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𝒙</m:t>
                          </m:r>
                        </m:e>
                      </m:acc>
                    </m:oMath>
                  </m:oMathPara>
                </a14:m>
                <a:endParaRPr lang="en-US" sz="3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662188" y="3015417"/>
                <a:ext cx="837128"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62188" y="3762009"/>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𝒘</m:t>
                          </m:r>
                        </m:e>
                      </m:acc>
                      <m:r>
                        <a:rPr lang="en-US" sz="3600" b="1" i="1" smtClean="0">
                          <a:latin typeface="Cambria Math" panose="02040503050406030204" pitchFamily="18" charset="0"/>
                        </a:rPr>
                        <m:t>𝒙</m:t>
                      </m:r>
                    </m:oMath>
                  </m:oMathPara>
                </a14:m>
                <a:endParaRPr lang="en-US" sz="36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662188" y="3762009"/>
                <a:ext cx="837128"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62188" y="4435095"/>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𝒘𝒙</m:t>
                      </m:r>
                    </m:oMath>
                  </m:oMathPara>
                </a14:m>
                <a:endParaRPr lang="en-US" sz="36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662188" y="4435093"/>
                <a:ext cx="837128" cy="646331"/>
              </a:xfrm>
              <a:prstGeom prst="rect">
                <a:avLst/>
              </a:prstGeom>
              <a:blipFill rotWithShape="0">
                <a:blip r:embed="rId9"/>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53603" y="5172343"/>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𝒘</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𝒙</m:t>
                          </m:r>
                        </m:e>
                      </m:acc>
                    </m:oMath>
                  </m:oMathPara>
                </a14:m>
                <a:endParaRPr lang="en-US" sz="36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653603" y="5172341"/>
                <a:ext cx="837128" cy="646331"/>
              </a:xfrm>
              <a:prstGeom prst="rect">
                <a:avLst/>
              </a:prstGeom>
              <a:blipFill rotWithShape="0">
                <a:blip r:embed="rId10"/>
                <a:stretch>
                  <a:fillRect/>
                </a:stretch>
              </a:blipFill>
              <a:effectLst>
                <a:glow rad="139700">
                  <a:schemeClr val="accent1">
                    <a:satMod val="175000"/>
                    <a:alpha val="40000"/>
                  </a:schemeClr>
                </a:glow>
              </a:effectLst>
            </p:spPr>
            <p:txBody>
              <a:bodyPr/>
              <a:lstStyle/>
              <a:p>
                <a:r>
                  <a:rPr lang="en-US">
                    <a:noFill/>
                  </a:rPr>
                  <a:t> </a:t>
                </a:r>
              </a:p>
            </p:txBody>
          </p:sp>
        </mc:Fallback>
      </mc:AlternateContent>
    </p:spTree>
    <p:extLst>
      <p:ext uri="{BB962C8B-B14F-4D97-AF65-F5344CB8AC3E}">
        <p14:creationId xmlns:p14="http://schemas.microsoft.com/office/powerpoint/2010/main" val="137790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630" y="1189703"/>
                <a:ext cx="11616743" cy="4902004"/>
              </a:xfrm>
            </p:spPr>
            <p:txBody>
              <a:bodyPr>
                <a:normAutofit/>
              </a:bodyPr>
              <a:lstStyle/>
              <a:p>
                <a:pPr marL="0" indent="0" algn="just">
                  <a:buNone/>
                </a:pPr>
                <a:r>
                  <a:rPr lang="en-US" b="1" dirty="0">
                    <a:solidFill>
                      <a:srgbClr val="FF0000"/>
                    </a:solidFill>
                  </a:rPr>
                  <a:t>Question: Simplify the Boolean function:</a:t>
                </a:r>
              </a:p>
              <a:p>
                <a:pPr marL="0" indent="0" algn="just">
                  <a:buNone/>
                </a:pPr>
                <a:r>
                  <a:rPr lang="en-US" b="1" dirty="0">
                    <a:solidFill>
                      <a:srgbClr val="FF0000"/>
                    </a:solidFill>
                  </a:rPr>
                  <a:t> </a:t>
                </a:r>
                <a14:m>
                  <m:oMath xmlns:m="http://schemas.openxmlformats.org/officeDocument/2006/math">
                    <m:r>
                      <a:rPr lang="en-US" b="1" i="1" smtClean="0">
                        <a:solidFill>
                          <a:srgbClr val="FF0000"/>
                        </a:solidFill>
                        <a:latin typeface="Cambria Math" panose="02040503050406030204" pitchFamily="18" charset="0"/>
                      </a:rPr>
                      <m:t>𝒇</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𝒘</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𝒙</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𝒚</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𝒛</m:t>
                    </m:r>
                    <m:r>
                      <a:rPr lang="en-US" b="1" i="1" smtClean="0">
                        <a:solidFill>
                          <a:srgbClr val="FF0000"/>
                        </a:solidFill>
                        <a:latin typeface="Cambria Math" panose="02040503050406030204" pitchFamily="18" charset="0"/>
                      </a:rPr>
                      <m:t>)=</m:t>
                    </m:r>
                    <m:nary>
                      <m:naryPr>
                        <m:chr m:val="∑"/>
                        <m:subHide m:val="on"/>
                        <m:supHide m:val="on"/>
                        <m:ctrlPr>
                          <a:rPr lang="en-US" b="1" i="1" smtClean="0">
                            <a:solidFill>
                              <a:srgbClr val="FF0000"/>
                            </a:solidFill>
                            <a:latin typeface="Cambria Math" panose="02040503050406030204" pitchFamily="18" charset="0"/>
                          </a:rPr>
                        </m:ctrlPr>
                      </m:naryPr>
                      <m:sub/>
                      <m:sup/>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𝟓</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𝟔</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𝟖</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𝟗</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𝟏𝟐</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𝟏𝟑</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𝟏𝟒</m:t>
                            </m:r>
                          </m:e>
                        </m:d>
                      </m:e>
                    </m:nary>
                  </m:oMath>
                </a14:m>
                <a:r>
                  <a:rPr lang="en-US" b="1" dirty="0">
                    <a:solidFill>
                      <a:srgbClr val="FF0000"/>
                    </a:solidFill>
                  </a:rPr>
                  <a:t> into POS form?</a:t>
                </a: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630" y="1189703"/>
                <a:ext cx="11616743" cy="4902004"/>
              </a:xfrm>
              <a:blipFill>
                <a:blip r:embed="rId2"/>
                <a:stretch>
                  <a:fillRect l="-1049" t="-2114"/>
                </a:stretch>
              </a:blipFill>
            </p:spPr>
            <p:txBody>
              <a:bodyPr/>
              <a:lstStyle/>
              <a:p>
                <a:r>
                  <a:rPr lang="en-IN">
                    <a:noFill/>
                  </a:rPr>
                  <a:t> </a:t>
                </a:r>
              </a:p>
            </p:txBody>
          </p:sp>
        </mc:Fallback>
      </mc:AlternateContent>
      <p:sp>
        <p:nvSpPr>
          <p:cNvPr id="4" name="Footer Placeholder 3"/>
          <p:cNvSpPr>
            <a:spLocks noGrp="1"/>
          </p:cNvSpPr>
          <p:nvPr>
            <p:ph type="ftr" sz="quarter" idx="11"/>
          </p:nvPr>
        </p:nvSpPr>
        <p:spPr/>
        <p:txBody>
          <a:bodyPr/>
          <a:lstStyle/>
          <a:p>
            <a:r>
              <a:rPr lang="en-US"/>
              <a:t>Prepared By: Pawandeep kaur</a:t>
            </a:r>
          </a:p>
        </p:txBody>
      </p:sp>
      <p:pic>
        <p:nvPicPr>
          <p:cNvPr id="5" name="Picture 4"/>
          <p:cNvPicPr>
            <a:picLocks noChangeAspect="1"/>
          </p:cNvPicPr>
          <p:nvPr/>
        </p:nvPicPr>
        <p:blipFill>
          <a:blip r:embed="rId3"/>
          <a:stretch>
            <a:fillRect/>
          </a:stretch>
        </p:blipFill>
        <p:spPr>
          <a:xfrm>
            <a:off x="3478102" y="2615983"/>
            <a:ext cx="4828772" cy="4144481"/>
          </a:xfrm>
          <a:prstGeom prst="rect">
            <a:avLst/>
          </a:prstGeom>
        </p:spPr>
      </p:pic>
    </p:spTree>
    <p:extLst>
      <p:ext uri="{BB962C8B-B14F-4D97-AF65-F5344CB8AC3E}">
        <p14:creationId xmlns:p14="http://schemas.microsoft.com/office/powerpoint/2010/main" val="276023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30" y="1168801"/>
            <a:ext cx="11616743" cy="4922906"/>
          </a:xfrm>
        </p:spPr>
        <p:txBody>
          <a:bodyPr>
            <a:normAutofit/>
          </a:bodyPr>
          <a:lstStyle/>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p:txBody>
      </p:sp>
      <p:sp>
        <p:nvSpPr>
          <p:cNvPr id="7" name="Content Placeholder 2"/>
          <p:cNvSpPr txBox="1">
            <a:spLocks/>
          </p:cNvSpPr>
          <p:nvPr/>
        </p:nvSpPr>
        <p:spPr>
          <a:xfrm>
            <a:off x="287630" y="1168801"/>
            <a:ext cx="11616743" cy="4922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solidFill>
                <a:srgbClr val="FF0000"/>
              </a:solidFill>
            </a:endParaRPr>
          </a:p>
          <a:p>
            <a:pPr marL="0" indent="0" algn="just">
              <a:buFont typeface="Arial" panose="020B0604020202020204" pitchFamily="34" charset="0"/>
              <a:buNone/>
            </a:pPr>
            <a:endParaRPr lang="en-US" b="1" dirty="0">
              <a:solidFill>
                <a:srgbClr val="FF0000"/>
              </a:solidFill>
            </a:endParaRPr>
          </a:p>
          <a:p>
            <a:pPr marL="0" indent="0" algn="just">
              <a:buFont typeface="Arial" panose="020B0604020202020204" pitchFamily="34" charset="0"/>
              <a:buNone/>
            </a:pPr>
            <a:endParaRPr lang="en-US" b="1" dirty="0">
              <a:solidFill>
                <a:srgbClr val="FF0000"/>
              </a:solidFill>
            </a:endParaRPr>
          </a:p>
          <a:p>
            <a:pPr marL="0" indent="0" algn="just">
              <a:buFont typeface="Arial" panose="020B0604020202020204" pitchFamily="34" charset="0"/>
              <a:buNone/>
            </a:pPr>
            <a:endParaRPr lang="en-US" b="1" dirty="0">
              <a:solidFill>
                <a:srgbClr val="FF0000"/>
              </a:solidFill>
            </a:endParaRPr>
          </a:p>
        </p:txBody>
      </p:sp>
      <p:graphicFrame>
        <p:nvGraphicFramePr>
          <p:cNvPr id="8" name="Table 7"/>
          <p:cNvGraphicFramePr>
            <a:graphicFrameLocks noGrp="1"/>
          </p:cNvGraphicFramePr>
          <p:nvPr/>
        </p:nvGraphicFramePr>
        <p:xfrm>
          <a:off x="1609858" y="3011292"/>
          <a:ext cx="5306100" cy="25910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64775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647755">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477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477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1751527" y="2302157"/>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a:latin typeface="Cambria Math" panose="02040503050406030204" pitchFamily="18" charset="0"/>
                            </a:rPr>
                          </m:ctrlPr>
                        </m:accPr>
                        <m:e>
                          <m:r>
                            <a:rPr lang="en-US" sz="3600" b="1" i="1">
                              <a:latin typeface="Cambria Math" panose="02040503050406030204" pitchFamily="18" charset="0"/>
                            </a:rPr>
                            <m:t>𝑪</m:t>
                          </m:r>
                        </m:e>
                      </m:acc>
                      <m:acc>
                        <m:accPr>
                          <m:chr m:val="̅"/>
                          <m:ctrlPr>
                            <a:rPr lang="en-US" sz="3600" b="1" i="1">
                              <a:latin typeface="Cambria Math" panose="02040503050406030204" pitchFamily="18" charset="0"/>
                            </a:rPr>
                          </m:ctrlPr>
                        </m:accPr>
                        <m:e>
                          <m:r>
                            <a:rPr lang="en-US" sz="3600" b="1" i="1">
                              <a:latin typeface="Cambria Math" panose="02040503050406030204" pitchFamily="18" charset="0"/>
                            </a:rPr>
                            <m:t>𝑫</m:t>
                          </m:r>
                        </m:e>
                      </m:acc>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751527" y="2302155"/>
                <a:ext cx="837128" cy="646331"/>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01472" y="2302156"/>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r>
                        <a:rPr lang="en-US" sz="3600" b="1" i="1" smtClean="0">
                          <a:latin typeface="Cambria Math" panose="02040503050406030204" pitchFamily="18" charset="0"/>
                        </a:rPr>
                        <m:t>𝑫</m:t>
                      </m:r>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201472" y="2302154"/>
                <a:ext cx="837128" cy="647613"/>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06343"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𝑪𝑫</m:t>
                      </m:r>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606342" y="2302154"/>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857741" y="2281300"/>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𝑪</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𝑫</m:t>
                          </m:r>
                        </m:e>
                      </m:acc>
                    </m:oMath>
                  </m:oMathPara>
                </a14:m>
                <a:endParaRPr lang="en-US" sz="3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5857741" y="2281298"/>
                <a:ext cx="837128" cy="646331"/>
              </a:xfrm>
              <a:prstGeom prst="rect">
                <a:avLst/>
              </a:prstGeom>
              <a:blipFill rotWithShape="0">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2188" y="3015419"/>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oMath>
                  </m:oMathPara>
                </a14:m>
                <a:endParaRPr lang="en-US" sz="3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662188" y="3015417"/>
                <a:ext cx="837128"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62188" y="3762009"/>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r>
                        <a:rPr lang="en-US" sz="3600" b="1" i="1" smtClean="0">
                          <a:latin typeface="Cambria Math" panose="02040503050406030204" pitchFamily="18" charset="0"/>
                        </a:rPr>
                        <m:t>𝑩</m:t>
                      </m:r>
                    </m:oMath>
                  </m:oMathPara>
                </a14:m>
                <a:endParaRPr lang="en-US" sz="36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662188" y="3762009"/>
                <a:ext cx="837128"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2188" y="4435095"/>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𝑨𝑩</m:t>
                      </m:r>
                    </m:oMath>
                  </m:oMathPara>
                </a14:m>
                <a:endParaRPr lang="en-US" sz="3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662188" y="4435093"/>
                <a:ext cx="837128" cy="646331"/>
              </a:xfrm>
              <a:prstGeom prst="rect">
                <a:avLst/>
              </a:prstGeom>
              <a:blipFill rotWithShape="0">
                <a:blip r:embed="rId9"/>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3603" y="5172343"/>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oMath>
                  </m:oMathPara>
                </a14:m>
                <a:endParaRPr lang="en-US" sz="36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653603" y="5172341"/>
                <a:ext cx="837128" cy="646331"/>
              </a:xfrm>
              <a:prstGeom prst="rect">
                <a:avLst/>
              </a:prstGeom>
              <a:blipFill rotWithShape="0">
                <a:blip r:embed="rId10"/>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87627" y="695006"/>
                <a:ext cx="10744166" cy="830997"/>
              </a:xfrm>
              <a:prstGeom prst="rect">
                <a:avLst/>
              </a:prstGeom>
            </p:spPr>
            <p:txBody>
              <a:bodyPr wrap="square">
                <a:spAutoFit/>
              </a:bodyPr>
              <a:lstStyle/>
              <a:p>
                <a:pPr algn="just"/>
                <a:r>
                  <a:rPr lang="en-US" sz="2400" b="1" dirty="0">
                    <a:solidFill>
                      <a:srgbClr val="FF0000"/>
                    </a:solidFill>
                  </a:rPr>
                  <a:t>Question: Simplify the Boolean function:</a:t>
                </a:r>
              </a:p>
              <a:p>
                <a:pPr algn="just"/>
                <a:r>
                  <a:rPr lang="en-US" sz="2400" b="1" dirty="0">
                    <a:solidFill>
                      <a:srgbClr val="FF0000"/>
                    </a:solidFill>
                  </a:rPr>
                  <a:t> </a:t>
                </a:r>
                <a14:m>
                  <m:oMath xmlns:m="http://schemas.openxmlformats.org/officeDocument/2006/math">
                    <m:r>
                      <a:rPr lang="en-US" sz="2400" b="1" i="1">
                        <a:solidFill>
                          <a:srgbClr val="FF0000"/>
                        </a:solidFill>
                        <a:latin typeface="Cambria Math" panose="02040503050406030204" pitchFamily="18" charset="0"/>
                      </a:rPr>
                      <m:t>𝒇</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𝒘</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𝒙</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𝒚</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𝒛</m:t>
                    </m:r>
                    <m:r>
                      <a:rPr lang="en-US" sz="2400" b="1" i="1">
                        <a:solidFill>
                          <a:srgbClr val="FF0000"/>
                        </a:solidFill>
                        <a:latin typeface="Cambria Math" panose="02040503050406030204" pitchFamily="18" charset="0"/>
                      </a:rPr>
                      <m:t>)=</m:t>
                    </m:r>
                    <m:nary>
                      <m:naryPr>
                        <m:chr m:val="∑"/>
                        <m:subHide m:val="on"/>
                        <m:supHide m:val="on"/>
                        <m:ctrlPr>
                          <a:rPr lang="en-US" sz="2400" b="1" i="1">
                            <a:solidFill>
                              <a:srgbClr val="FF0000"/>
                            </a:solidFill>
                            <a:latin typeface="Cambria Math" panose="02040503050406030204" pitchFamily="18" charset="0"/>
                          </a:rPr>
                        </m:ctrlPr>
                      </m:naryPr>
                      <m:sub/>
                      <m:sup/>
                      <m:e>
                        <m:d>
                          <m:dPr>
                            <m:ctrlPr>
                              <a:rPr lang="en-US" sz="2400" b="1"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rPr>
                              <m:t>𝟎</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𝟏</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𝟓</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𝟖</m:t>
                            </m:r>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𝟗</m:t>
                            </m:r>
                            <m:r>
                              <a:rPr lang="en-US" sz="2400" b="1" i="1">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𝟏𝟎</m:t>
                            </m:r>
                          </m:e>
                        </m:d>
                      </m:e>
                    </m:nary>
                  </m:oMath>
                </a14:m>
                <a:r>
                  <a:rPr lang="en-US" sz="2400" b="1" dirty="0">
                    <a:solidFill>
                      <a:srgbClr val="FF0000"/>
                    </a:solidFill>
                  </a:rPr>
                  <a:t> into:      (1) SOP Form      (2) POS form?</a:t>
                </a:r>
              </a:p>
            </p:txBody>
          </p:sp>
        </mc:Choice>
        <mc:Fallback xmlns="">
          <p:sp>
            <p:nvSpPr>
              <p:cNvPr id="2" name="Rectangle 1"/>
              <p:cNvSpPr>
                <a:spLocks noRot="1" noChangeAspect="1" noMove="1" noResize="1" noEditPoints="1" noAdjustHandles="1" noChangeArrowheads="1" noChangeShapeType="1" noTextEdit="1"/>
              </p:cNvSpPr>
              <p:nvPr/>
            </p:nvSpPr>
            <p:spPr>
              <a:xfrm>
                <a:off x="287627" y="695006"/>
                <a:ext cx="10744166" cy="830997"/>
              </a:xfrm>
              <a:prstGeom prst="rect">
                <a:avLst/>
              </a:prstGeom>
              <a:blipFill>
                <a:blip r:embed="rId11"/>
                <a:stretch>
                  <a:fillRect l="-851" t="-29412" b="-108088"/>
                </a:stretch>
              </a:blipFill>
            </p:spPr>
            <p:txBody>
              <a:bodyPr/>
              <a:lstStyle/>
              <a:p>
                <a:r>
                  <a:rPr lang="en-IN">
                    <a:noFill/>
                  </a:rPr>
                  <a:t> </a:t>
                </a:r>
              </a:p>
            </p:txBody>
          </p:sp>
        </mc:Fallback>
      </mc:AlternateContent>
    </p:spTree>
    <p:extLst>
      <p:ext uri="{BB962C8B-B14F-4D97-AF65-F5344CB8AC3E}">
        <p14:creationId xmlns:p14="http://schemas.microsoft.com/office/powerpoint/2010/main" val="2201969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30" y="1168801"/>
            <a:ext cx="11616743" cy="4922906"/>
          </a:xfrm>
        </p:spPr>
        <p:txBody>
          <a:bodyPr>
            <a:normAutofit/>
          </a:bodyPr>
          <a:lstStyle/>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a:p>
            <a:pPr marL="0" indent="0" algn="just">
              <a:buNone/>
            </a:pPr>
            <a:endParaRPr lang="en-US" b="1" dirty="0">
              <a:solidFill>
                <a:srgbClr val="FF0000"/>
              </a:solidFill>
            </a:endParaRPr>
          </a:p>
        </p:txBody>
      </p:sp>
      <p:sp>
        <p:nvSpPr>
          <p:cNvPr id="7" name="Content Placeholder 2"/>
          <p:cNvSpPr txBox="1">
            <a:spLocks/>
          </p:cNvSpPr>
          <p:nvPr/>
        </p:nvSpPr>
        <p:spPr>
          <a:xfrm>
            <a:off x="287630" y="1168801"/>
            <a:ext cx="11616743" cy="4922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solidFill>
                <a:srgbClr val="FF0000"/>
              </a:solidFill>
            </a:endParaRPr>
          </a:p>
          <a:p>
            <a:pPr marL="0" indent="0" algn="just">
              <a:buFont typeface="Arial" panose="020B0604020202020204" pitchFamily="34" charset="0"/>
              <a:buNone/>
            </a:pPr>
            <a:endParaRPr lang="en-US" b="1" dirty="0">
              <a:solidFill>
                <a:srgbClr val="FF0000"/>
              </a:solidFill>
            </a:endParaRPr>
          </a:p>
          <a:p>
            <a:pPr marL="0" indent="0" algn="just">
              <a:buFont typeface="Arial" panose="020B0604020202020204" pitchFamily="34" charset="0"/>
              <a:buNone/>
            </a:pPr>
            <a:endParaRPr lang="en-US" b="1" dirty="0">
              <a:solidFill>
                <a:srgbClr val="FF0000"/>
              </a:solidFill>
            </a:endParaRPr>
          </a:p>
          <a:p>
            <a:pPr marL="0" indent="0" algn="just">
              <a:buFont typeface="Arial" panose="020B0604020202020204" pitchFamily="34" charset="0"/>
              <a:buNone/>
            </a:pPr>
            <a:endParaRPr lang="en-US" b="1" dirty="0">
              <a:solidFill>
                <a:srgbClr val="FF0000"/>
              </a:solidFill>
            </a:endParaRPr>
          </a:p>
        </p:txBody>
      </p:sp>
      <p:graphicFrame>
        <p:nvGraphicFramePr>
          <p:cNvPr id="8" name="Table 7"/>
          <p:cNvGraphicFramePr>
            <a:graphicFrameLocks noGrp="1"/>
          </p:cNvGraphicFramePr>
          <p:nvPr/>
        </p:nvGraphicFramePr>
        <p:xfrm>
          <a:off x="1609858" y="3011292"/>
          <a:ext cx="5306100" cy="25910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64775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647755">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477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477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1751527" y="2302157"/>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a:latin typeface="Cambria Math" panose="02040503050406030204" pitchFamily="18" charset="0"/>
                            </a:rPr>
                          </m:ctrlPr>
                        </m:accPr>
                        <m:e>
                          <m:r>
                            <a:rPr lang="en-US" sz="3600" b="1" i="1">
                              <a:latin typeface="Cambria Math" panose="02040503050406030204" pitchFamily="18" charset="0"/>
                            </a:rPr>
                            <m:t>𝑪</m:t>
                          </m:r>
                        </m:e>
                      </m:acc>
                      <m:acc>
                        <m:accPr>
                          <m:chr m:val="̅"/>
                          <m:ctrlPr>
                            <a:rPr lang="en-US" sz="3600" b="1" i="1">
                              <a:latin typeface="Cambria Math" panose="02040503050406030204" pitchFamily="18" charset="0"/>
                            </a:rPr>
                          </m:ctrlPr>
                        </m:accPr>
                        <m:e>
                          <m:r>
                            <a:rPr lang="en-US" sz="3600" b="1" i="1">
                              <a:latin typeface="Cambria Math" panose="02040503050406030204" pitchFamily="18" charset="0"/>
                            </a:rPr>
                            <m:t>𝑫</m:t>
                          </m:r>
                        </m:e>
                      </m:acc>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751527" y="2302155"/>
                <a:ext cx="837128" cy="646331"/>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01472" y="2302156"/>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r>
                        <a:rPr lang="en-US" sz="3600" b="1" i="1" smtClean="0">
                          <a:latin typeface="Cambria Math" panose="02040503050406030204" pitchFamily="18" charset="0"/>
                        </a:rPr>
                        <m:t>𝑫</m:t>
                      </m:r>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201472" y="2302154"/>
                <a:ext cx="837128" cy="647613"/>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06343"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𝑪𝑫</m:t>
                      </m:r>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606342" y="2302154"/>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857741" y="2281300"/>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𝑪</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𝑫</m:t>
                          </m:r>
                        </m:e>
                      </m:acc>
                    </m:oMath>
                  </m:oMathPara>
                </a14:m>
                <a:endParaRPr lang="en-US" sz="3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5857741" y="2281298"/>
                <a:ext cx="837128" cy="646331"/>
              </a:xfrm>
              <a:prstGeom prst="rect">
                <a:avLst/>
              </a:prstGeom>
              <a:blipFill rotWithShape="0">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2188" y="3015419"/>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oMath>
                  </m:oMathPara>
                </a14:m>
                <a:endParaRPr lang="en-US" sz="3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662188" y="3015417"/>
                <a:ext cx="837128"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62188" y="3762009"/>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r>
                        <a:rPr lang="en-US" sz="3600" b="1" i="1" smtClean="0">
                          <a:latin typeface="Cambria Math" panose="02040503050406030204" pitchFamily="18" charset="0"/>
                        </a:rPr>
                        <m:t>𝑩</m:t>
                      </m:r>
                    </m:oMath>
                  </m:oMathPara>
                </a14:m>
                <a:endParaRPr lang="en-US" sz="36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662188" y="3762009"/>
                <a:ext cx="837128"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2188" y="4435095"/>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𝑨𝑩</m:t>
                      </m:r>
                    </m:oMath>
                  </m:oMathPara>
                </a14:m>
                <a:endParaRPr lang="en-US" sz="3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662188" y="4435093"/>
                <a:ext cx="837128" cy="646331"/>
              </a:xfrm>
              <a:prstGeom prst="rect">
                <a:avLst/>
              </a:prstGeom>
              <a:blipFill rotWithShape="0">
                <a:blip r:embed="rId9"/>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3603" y="5172343"/>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oMath>
                  </m:oMathPara>
                </a14:m>
                <a:endParaRPr lang="en-US" sz="36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653603" y="5172341"/>
                <a:ext cx="837128" cy="646331"/>
              </a:xfrm>
              <a:prstGeom prst="rect">
                <a:avLst/>
              </a:prstGeom>
              <a:blipFill rotWithShape="0">
                <a:blip r:embed="rId10"/>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48006" y="770943"/>
                <a:ext cx="11019469" cy="954107"/>
              </a:xfrm>
              <a:prstGeom prst="rect">
                <a:avLst/>
              </a:prstGeom>
            </p:spPr>
            <p:txBody>
              <a:bodyPr wrap="square">
                <a:spAutoFit/>
              </a:bodyPr>
              <a:lstStyle/>
              <a:p>
                <a:r>
                  <a:rPr lang="en-US" sz="2800" b="1" dirty="0">
                    <a:solidFill>
                      <a:srgbClr val="FF0000"/>
                    </a:solidFill>
                  </a:rPr>
                  <a:t>Question: Simplify the Boolean function:</a:t>
                </a:r>
              </a:p>
              <a:p>
                <a:r>
                  <a:rPr lang="en-US" sz="2800" b="1" dirty="0">
                    <a:solidFill>
                      <a:srgbClr val="FF0000"/>
                    </a:solidFill>
                  </a:rPr>
                  <a:t> </a:t>
                </a:r>
                <a14:m>
                  <m:oMath xmlns:m="http://schemas.openxmlformats.org/officeDocument/2006/math">
                    <m:r>
                      <a:rPr lang="en-US" sz="2800" b="1" i="1">
                        <a:solidFill>
                          <a:srgbClr val="FF0000"/>
                        </a:solidFill>
                        <a:latin typeface="Cambria Math" panose="02040503050406030204" pitchFamily="18" charset="0"/>
                      </a:rPr>
                      <m:t>𝒇</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𝒘</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𝒙</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𝒚</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𝒛</m:t>
                    </m:r>
                    <m:r>
                      <a:rPr lang="en-US" sz="2800" b="1" i="1">
                        <a:solidFill>
                          <a:srgbClr val="FF0000"/>
                        </a:solidFill>
                        <a:latin typeface="Cambria Math" panose="02040503050406030204" pitchFamily="18" charset="0"/>
                      </a:rPr>
                      <m:t>)=</m:t>
                    </m:r>
                    <m:nary>
                      <m:naryPr>
                        <m:chr m:val="∑"/>
                        <m:subHide m:val="on"/>
                        <m:supHide m:val="on"/>
                        <m:ctrlPr>
                          <a:rPr lang="en-US" sz="2800" b="1" i="1">
                            <a:solidFill>
                              <a:srgbClr val="FF0000"/>
                            </a:solidFill>
                            <a:latin typeface="Cambria Math" panose="02040503050406030204" pitchFamily="18" charset="0"/>
                          </a:rPr>
                        </m:ctrlPr>
                      </m:naryPr>
                      <m:sub/>
                      <m:sup/>
                      <m:e>
                        <m:d>
                          <m:dPr>
                            <m:ctrlPr>
                              <a:rPr lang="en-US" sz="2800" b="1" i="1">
                                <a:solidFill>
                                  <a:srgbClr val="FF0000"/>
                                </a:solidFill>
                                <a:latin typeface="Cambria Math" panose="02040503050406030204" pitchFamily="18" charset="0"/>
                              </a:rPr>
                            </m:ctrlPr>
                          </m:dPr>
                          <m:e>
                            <m:r>
                              <a:rPr lang="en-US" sz="2800" b="1" i="1">
                                <a:solidFill>
                                  <a:srgbClr val="FF0000"/>
                                </a:solidFill>
                                <a:latin typeface="Cambria Math" panose="02040503050406030204" pitchFamily="18" charset="0"/>
                              </a:rPr>
                              <m:t>𝟎</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𝟓</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𝟗</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𝟏𝟎</m:t>
                            </m:r>
                          </m:e>
                        </m:d>
                      </m:e>
                    </m:nary>
                  </m:oMath>
                </a14:m>
                <a:r>
                  <a:rPr lang="en-US" sz="2800" b="1" dirty="0">
                    <a:solidFill>
                      <a:srgbClr val="FF0000"/>
                    </a:solidFill>
                  </a:rPr>
                  <a:t> into (1) SOP Form     (2) POS form?</a:t>
                </a:r>
              </a:p>
            </p:txBody>
          </p:sp>
        </mc:Choice>
        <mc:Fallback xmlns="">
          <p:sp>
            <p:nvSpPr>
              <p:cNvPr id="2" name="Rectangle 1"/>
              <p:cNvSpPr>
                <a:spLocks noRot="1" noChangeAspect="1" noMove="1" noResize="1" noEditPoints="1" noAdjustHandles="1" noChangeArrowheads="1" noChangeShapeType="1" noTextEdit="1"/>
              </p:cNvSpPr>
              <p:nvPr/>
            </p:nvSpPr>
            <p:spPr>
              <a:xfrm>
                <a:off x="348006" y="770943"/>
                <a:ext cx="11019469" cy="954107"/>
              </a:xfrm>
              <a:prstGeom prst="rect">
                <a:avLst/>
              </a:prstGeom>
              <a:blipFill>
                <a:blip r:embed="rId11"/>
                <a:stretch>
                  <a:fillRect l="-1106" t="-6369" r="-277" b="-16561"/>
                </a:stretch>
              </a:blipFill>
            </p:spPr>
            <p:txBody>
              <a:bodyPr/>
              <a:lstStyle/>
              <a:p>
                <a:r>
                  <a:rPr lang="en-IN">
                    <a:noFill/>
                  </a:rPr>
                  <a:t> </a:t>
                </a:r>
              </a:p>
            </p:txBody>
          </p:sp>
        </mc:Fallback>
      </mc:AlternateContent>
    </p:spTree>
    <p:extLst>
      <p:ext uri="{BB962C8B-B14F-4D97-AF65-F5344CB8AC3E}">
        <p14:creationId xmlns:p14="http://schemas.microsoft.com/office/powerpoint/2010/main" val="359785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8192-9ED8-DD55-74B8-60C42CB6D84F}"/>
              </a:ext>
            </a:extLst>
          </p:cNvPr>
          <p:cNvSpPr>
            <a:spLocks noGrp="1"/>
          </p:cNvSpPr>
          <p:nvPr>
            <p:ph type="title"/>
          </p:nvPr>
        </p:nvSpPr>
        <p:spPr>
          <a:xfrm>
            <a:off x="3854244" y="681037"/>
            <a:ext cx="7499555" cy="1009651"/>
          </a:xfrm>
        </p:spPr>
        <p:txBody>
          <a:bodyPr>
            <a:normAutofit fontScale="90000"/>
          </a:bodyPr>
          <a:lstStyle/>
          <a:p>
            <a:r>
              <a:rPr lang="en-US" b="1" dirty="0">
                <a:solidFill>
                  <a:srgbClr val="FF0000"/>
                </a:solidFill>
              </a:rPr>
              <a:t>Karnaugh Map Method</a:t>
            </a:r>
            <a:br>
              <a:rPr lang="en-US" b="1" dirty="0">
                <a:solidFill>
                  <a:srgbClr val="FF0000"/>
                </a:solidFill>
              </a:rPr>
            </a:br>
            <a:endParaRPr lang="en-IN" dirty="0"/>
          </a:p>
        </p:txBody>
      </p:sp>
      <p:sp>
        <p:nvSpPr>
          <p:cNvPr id="3" name="Content Placeholder 2">
            <a:extLst>
              <a:ext uri="{FF2B5EF4-FFF2-40B4-BE49-F238E27FC236}">
                <a16:creationId xmlns:a16="http://schemas.microsoft.com/office/drawing/2014/main" id="{CE333887-0B27-A7A2-EC5B-2EBD09DD8F64}"/>
              </a:ext>
            </a:extLst>
          </p:cNvPr>
          <p:cNvSpPr>
            <a:spLocks noGrp="1"/>
          </p:cNvSpPr>
          <p:nvPr>
            <p:ph idx="1"/>
          </p:nvPr>
        </p:nvSpPr>
        <p:spPr>
          <a:xfrm>
            <a:off x="838200" y="1690688"/>
            <a:ext cx="10515600" cy="4486275"/>
          </a:xfrm>
        </p:spPr>
        <p:txBody>
          <a:bodyPr/>
          <a:lstStyle/>
          <a:p>
            <a:pPr algn="just">
              <a:buFont typeface="Wingdings" panose="05000000000000000000" pitchFamily="2" charset="2"/>
              <a:buChar char="§"/>
            </a:pPr>
            <a:r>
              <a:rPr lang="en-US" dirty="0"/>
              <a:t>The map method presented here provides a simple, straightforward rule based procedure for minimizing Boolean functions</a:t>
            </a:r>
            <a:r>
              <a:rPr lang="en-US" b="1" dirty="0"/>
              <a:t>(</a:t>
            </a:r>
            <a:r>
              <a:rPr lang="en-US" dirty="0"/>
              <a:t>used to remove redundant operations in a Boolean function)</a:t>
            </a:r>
            <a:r>
              <a:rPr lang="en-US" b="1" dirty="0"/>
              <a:t>.</a:t>
            </a:r>
          </a:p>
          <a:p>
            <a:pPr algn="just">
              <a:buFont typeface="Wingdings" panose="05000000000000000000" pitchFamily="2" charset="2"/>
              <a:buChar char="§"/>
            </a:pPr>
            <a:r>
              <a:rPr lang="en-US" dirty="0"/>
              <a:t> This method may be regarded as a </a:t>
            </a:r>
            <a:r>
              <a:rPr lang="en-US" b="1" dirty="0"/>
              <a:t>pictorial</a:t>
            </a:r>
            <a:r>
              <a:rPr lang="en-US" dirty="0"/>
              <a:t> form (two-dimensional graphical representation ) of a truth table.</a:t>
            </a:r>
          </a:p>
          <a:p>
            <a:pPr algn="just">
              <a:buFont typeface="Wingdings" panose="05000000000000000000" pitchFamily="2" charset="2"/>
              <a:buChar char="§"/>
            </a:pPr>
            <a:r>
              <a:rPr lang="en-US" dirty="0"/>
              <a:t> The map method is also known as the </a:t>
            </a:r>
            <a:r>
              <a:rPr lang="en-US" b="1" dirty="0">
                <a:solidFill>
                  <a:srgbClr val="00B050"/>
                </a:solidFill>
              </a:rPr>
              <a:t>Karnaugh map or K-map.</a:t>
            </a:r>
          </a:p>
          <a:p>
            <a:pPr algn="just">
              <a:buFont typeface="Wingdings" panose="05000000000000000000" pitchFamily="2" charset="2"/>
              <a:buChar char="§"/>
            </a:pPr>
            <a:r>
              <a:rPr lang="en-US" dirty="0"/>
              <a:t>It is named after Maurice Karnaugh, an American mathematician and physicist, who developed K- Map at Harvard Computation Laboratory</a:t>
            </a:r>
            <a:endParaRPr lang="en-IN" dirty="0"/>
          </a:p>
        </p:txBody>
      </p:sp>
    </p:spTree>
    <p:extLst>
      <p:ext uri="{BB962C8B-B14F-4D97-AF65-F5344CB8AC3E}">
        <p14:creationId xmlns:p14="http://schemas.microsoft.com/office/powerpoint/2010/main" val="1497260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28" y="1297591"/>
            <a:ext cx="11616744" cy="4351338"/>
          </a:xfrm>
        </p:spPr>
        <p:txBody>
          <a:bodyPr>
            <a:normAutofit fontScale="92500" lnSpcReduction="20000"/>
          </a:bodyPr>
          <a:lstStyle/>
          <a:p>
            <a:pPr algn="just"/>
            <a:r>
              <a:rPr lang="en-US" dirty="0"/>
              <a:t> In practice, in some applications the function is </a:t>
            </a:r>
            <a:r>
              <a:rPr lang="en-US" b="1" dirty="0">
                <a:solidFill>
                  <a:srgbClr val="FF0000"/>
                </a:solidFill>
              </a:rPr>
              <a:t>not specified </a:t>
            </a:r>
            <a:r>
              <a:rPr lang="en-US" dirty="0"/>
              <a:t>for certain  combinations of the variables. </a:t>
            </a:r>
          </a:p>
          <a:p>
            <a:pPr algn="just"/>
            <a:r>
              <a:rPr lang="en-US" dirty="0"/>
              <a:t>As an example, the four-bit binary code for the decimal digits has six combinations that are not used and consequently are considered to be unspecified. </a:t>
            </a:r>
          </a:p>
          <a:p>
            <a:pPr algn="just"/>
            <a:r>
              <a:rPr lang="en-US" dirty="0"/>
              <a:t>In most applications, we </a:t>
            </a:r>
            <a:r>
              <a:rPr lang="en-US" b="1" dirty="0">
                <a:solidFill>
                  <a:srgbClr val="FF0000"/>
                </a:solidFill>
              </a:rPr>
              <a:t>simply don’t care </a:t>
            </a:r>
            <a:r>
              <a:rPr lang="en-US" dirty="0"/>
              <a:t>what value is assumed by the function for the unspecified </a:t>
            </a:r>
            <a:r>
              <a:rPr lang="en-US" dirty="0" err="1"/>
              <a:t>minterms</a:t>
            </a:r>
            <a:r>
              <a:rPr lang="en-US" dirty="0"/>
              <a:t>. </a:t>
            </a:r>
          </a:p>
          <a:p>
            <a:pPr algn="just"/>
            <a:r>
              <a:rPr lang="en-US" dirty="0"/>
              <a:t>For this reason, it is customary to call the </a:t>
            </a:r>
            <a:r>
              <a:rPr lang="en-US" b="1" dirty="0">
                <a:solidFill>
                  <a:srgbClr val="FF0000"/>
                </a:solidFill>
              </a:rPr>
              <a:t>unspecified </a:t>
            </a:r>
            <a:r>
              <a:rPr lang="en-US" b="1" dirty="0" err="1">
                <a:solidFill>
                  <a:srgbClr val="FF0000"/>
                </a:solidFill>
              </a:rPr>
              <a:t>minterms</a:t>
            </a:r>
            <a:r>
              <a:rPr lang="en-US" dirty="0"/>
              <a:t> of a function </a:t>
            </a:r>
            <a:r>
              <a:rPr lang="en-US" b="1" dirty="0">
                <a:solidFill>
                  <a:srgbClr val="FF0000"/>
                </a:solidFill>
              </a:rPr>
              <a:t>don’t-care conditions</a:t>
            </a:r>
            <a:r>
              <a:rPr lang="en-US" dirty="0"/>
              <a:t>.</a:t>
            </a:r>
          </a:p>
          <a:p>
            <a:pPr algn="just"/>
            <a:r>
              <a:rPr lang="en-US" dirty="0"/>
              <a:t> These don’t-care conditions can </a:t>
            </a:r>
            <a:r>
              <a:rPr lang="en-US" dirty="0">
                <a:solidFill>
                  <a:srgbClr val="FF0000"/>
                </a:solidFill>
              </a:rPr>
              <a:t>be used on a map </a:t>
            </a:r>
            <a:r>
              <a:rPr lang="en-US" dirty="0"/>
              <a:t>to provide </a:t>
            </a:r>
            <a:r>
              <a:rPr lang="en-US" b="1" dirty="0">
                <a:solidFill>
                  <a:srgbClr val="FF0000"/>
                </a:solidFill>
              </a:rPr>
              <a:t>further simplification of the Boolean expression.</a:t>
            </a:r>
          </a:p>
          <a:p>
            <a:pPr algn="just"/>
            <a:r>
              <a:rPr lang="en-US" dirty="0"/>
              <a:t>Symbol of don’t care: </a:t>
            </a:r>
            <a:r>
              <a:rPr lang="en-US" sz="3500" b="1" dirty="0">
                <a:solidFill>
                  <a:srgbClr val="FF0000"/>
                </a:solidFill>
              </a:rPr>
              <a:t>X</a:t>
            </a:r>
          </a:p>
        </p:txBody>
      </p:sp>
      <p:sp>
        <p:nvSpPr>
          <p:cNvPr id="6" name="TextBox 5">
            <a:extLst>
              <a:ext uri="{FF2B5EF4-FFF2-40B4-BE49-F238E27FC236}">
                <a16:creationId xmlns:a16="http://schemas.microsoft.com/office/drawing/2014/main" id="{F3C48BE4-9F70-4FBC-D3B3-6230FF8203F3}"/>
              </a:ext>
            </a:extLst>
          </p:cNvPr>
          <p:cNvSpPr txBox="1"/>
          <p:nvPr/>
        </p:nvSpPr>
        <p:spPr>
          <a:xfrm>
            <a:off x="2871021" y="464247"/>
            <a:ext cx="6096000" cy="646331"/>
          </a:xfrm>
          <a:prstGeom prst="rect">
            <a:avLst/>
          </a:prstGeom>
          <a:noFill/>
        </p:spPr>
        <p:txBody>
          <a:bodyPr wrap="square">
            <a:spAutoFit/>
          </a:bodyPr>
          <a:lstStyle/>
          <a:p>
            <a:pPr algn="ctr"/>
            <a:r>
              <a:rPr lang="en-US" sz="3600" b="1" dirty="0">
                <a:solidFill>
                  <a:srgbClr val="FF0000"/>
                </a:solidFill>
              </a:rPr>
              <a:t>Don’t Care conditions</a:t>
            </a:r>
          </a:p>
        </p:txBody>
      </p:sp>
    </p:spTree>
    <p:extLst>
      <p:ext uri="{BB962C8B-B14F-4D97-AF65-F5344CB8AC3E}">
        <p14:creationId xmlns:p14="http://schemas.microsoft.com/office/powerpoint/2010/main" val="146640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28" y="1297591"/>
            <a:ext cx="11616744" cy="4351338"/>
          </a:xfrm>
        </p:spPr>
        <p:txBody>
          <a:bodyPr>
            <a:normAutofit/>
          </a:bodyPr>
          <a:lstStyle/>
          <a:p>
            <a:pPr marL="0" indent="0" algn="just">
              <a:buNone/>
            </a:pPr>
            <a:r>
              <a:rPr lang="en-US" sz="2400" b="1" dirty="0" err="1">
                <a:solidFill>
                  <a:srgbClr val="FF0000"/>
                </a:solidFill>
              </a:rPr>
              <a:t>Qsn</a:t>
            </a:r>
            <a:r>
              <a:rPr lang="en-US" sz="2400" b="1" dirty="0">
                <a:solidFill>
                  <a:srgbClr val="FF0000"/>
                </a:solidFill>
              </a:rPr>
              <a:t>: Implement the given function using K-Map:</a:t>
            </a:r>
          </a:p>
        </p:txBody>
      </p:sp>
      <p:pic>
        <p:nvPicPr>
          <p:cNvPr id="2" name="Picture 1"/>
          <p:cNvPicPr>
            <a:picLocks noChangeAspect="1"/>
          </p:cNvPicPr>
          <p:nvPr/>
        </p:nvPicPr>
        <p:blipFill>
          <a:blip r:embed="rId2"/>
          <a:stretch>
            <a:fillRect/>
          </a:stretch>
        </p:blipFill>
        <p:spPr>
          <a:xfrm>
            <a:off x="6694870" y="1168801"/>
            <a:ext cx="3815301" cy="749904"/>
          </a:xfrm>
          <a:prstGeom prst="rect">
            <a:avLst/>
          </a:prstGeom>
        </p:spPr>
      </p:pic>
      <p:sp>
        <p:nvSpPr>
          <p:cNvPr id="6" name="Content Placeholder 2"/>
          <p:cNvSpPr txBox="1">
            <a:spLocks/>
          </p:cNvSpPr>
          <p:nvPr/>
        </p:nvSpPr>
        <p:spPr>
          <a:xfrm>
            <a:off x="287630" y="1168801"/>
            <a:ext cx="11616743" cy="4922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a:solidFill>
                <a:srgbClr val="FF0000"/>
              </a:solidFill>
            </a:endParaRPr>
          </a:p>
          <a:p>
            <a:pPr marL="0" indent="0" algn="just">
              <a:buFont typeface="Arial" panose="020B0604020202020204" pitchFamily="34" charset="0"/>
              <a:buNone/>
            </a:pPr>
            <a:endParaRPr lang="en-US" b="1">
              <a:solidFill>
                <a:srgbClr val="FF0000"/>
              </a:solidFill>
            </a:endParaRPr>
          </a:p>
          <a:p>
            <a:pPr marL="0" indent="0" algn="just">
              <a:buFont typeface="Arial" panose="020B0604020202020204" pitchFamily="34" charset="0"/>
              <a:buNone/>
            </a:pPr>
            <a:endParaRPr lang="en-US" b="1">
              <a:solidFill>
                <a:srgbClr val="FF0000"/>
              </a:solidFill>
            </a:endParaRPr>
          </a:p>
          <a:p>
            <a:pPr marL="0" indent="0" algn="just">
              <a:buFont typeface="Arial" panose="020B0604020202020204" pitchFamily="34" charset="0"/>
              <a:buNone/>
            </a:pPr>
            <a:endParaRPr lang="en-US" b="1" dirty="0">
              <a:solidFill>
                <a:srgbClr val="FF0000"/>
              </a:solidFill>
            </a:endParaRPr>
          </a:p>
        </p:txBody>
      </p:sp>
      <p:graphicFrame>
        <p:nvGraphicFramePr>
          <p:cNvPr id="7" name="Table 6"/>
          <p:cNvGraphicFramePr>
            <a:graphicFrameLocks noGrp="1"/>
          </p:cNvGraphicFramePr>
          <p:nvPr/>
        </p:nvGraphicFramePr>
        <p:xfrm>
          <a:off x="1609858" y="3011292"/>
          <a:ext cx="5306100" cy="25910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64775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647755">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477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477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751527" y="2302157"/>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a:latin typeface="Cambria Math" panose="02040503050406030204" pitchFamily="18" charset="0"/>
                            </a:rPr>
                          </m:ctrlPr>
                        </m:accPr>
                        <m:e>
                          <m:r>
                            <a:rPr lang="en-US" sz="3600" b="1" i="1">
                              <a:latin typeface="Cambria Math" panose="02040503050406030204" pitchFamily="18" charset="0"/>
                            </a:rPr>
                            <m:t>𝑪</m:t>
                          </m:r>
                        </m:e>
                      </m:acc>
                      <m:acc>
                        <m:accPr>
                          <m:chr m:val="̅"/>
                          <m:ctrlPr>
                            <a:rPr lang="en-US" sz="3600" b="1" i="1">
                              <a:latin typeface="Cambria Math" panose="02040503050406030204" pitchFamily="18" charset="0"/>
                            </a:rPr>
                          </m:ctrlPr>
                        </m:accPr>
                        <m:e>
                          <m:r>
                            <a:rPr lang="en-US" sz="3600" b="1" i="1">
                              <a:latin typeface="Cambria Math" panose="02040503050406030204" pitchFamily="18" charset="0"/>
                            </a:rPr>
                            <m:t>𝑫</m:t>
                          </m:r>
                        </m:e>
                      </m:acc>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751527" y="2302155"/>
                <a:ext cx="837128" cy="646331"/>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1472" y="2302156"/>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r>
                        <a:rPr lang="en-US" sz="3600" b="1" i="1" smtClean="0">
                          <a:latin typeface="Cambria Math" panose="02040503050406030204" pitchFamily="18" charset="0"/>
                        </a:rPr>
                        <m:t>𝑫</m:t>
                      </m:r>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201472" y="2302154"/>
                <a:ext cx="837128" cy="647613"/>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06343" y="2302156"/>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𝑪𝑫</m:t>
                      </m:r>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606342" y="2302154"/>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7741" y="2281300"/>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𝑪</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𝑫</m:t>
                          </m:r>
                        </m:e>
                      </m:acc>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7741" y="2281298"/>
                <a:ext cx="837128" cy="646331"/>
              </a:xfrm>
              <a:prstGeom prst="rect">
                <a:avLst/>
              </a:prstGeom>
              <a:blipFill rotWithShape="0">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62188" y="3015419"/>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oMath>
                  </m:oMathPara>
                </a14:m>
                <a:endParaRPr lang="en-US" sz="3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62188" y="3015417"/>
                <a:ext cx="837128"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2188" y="3762009"/>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r>
                        <a:rPr lang="en-US" sz="3600" b="1" i="1" smtClean="0">
                          <a:latin typeface="Cambria Math" panose="02040503050406030204" pitchFamily="18" charset="0"/>
                        </a:rPr>
                        <m:t>𝑩</m:t>
                      </m:r>
                    </m:oMath>
                  </m:oMathPara>
                </a14:m>
                <a:endParaRPr lang="en-US" sz="3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662188" y="3762009"/>
                <a:ext cx="837128"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62188" y="4435095"/>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𝑨𝑩</m:t>
                      </m:r>
                    </m:oMath>
                  </m:oMathPara>
                </a14:m>
                <a:endParaRPr lang="en-US" sz="36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662188" y="4435093"/>
                <a:ext cx="837128" cy="646331"/>
              </a:xfrm>
              <a:prstGeom prst="rect">
                <a:avLst/>
              </a:prstGeom>
              <a:blipFill rotWithShape="0">
                <a:blip r:embed="rId9"/>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53603" y="5172343"/>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oMath>
                  </m:oMathPara>
                </a14:m>
                <a:endParaRPr lang="en-US" sz="3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653603" y="5172341"/>
                <a:ext cx="837128" cy="646331"/>
              </a:xfrm>
              <a:prstGeom prst="rect">
                <a:avLst/>
              </a:prstGeom>
              <a:blipFill rotWithShape="0">
                <a:blip r:embed="rId10"/>
                <a:stretch>
                  <a:fillRect/>
                </a:stretch>
              </a:blipFill>
              <a:effectLst>
                <a:glow rad="139700">
                  <a:schemeClr val="accent1">
                    <a:satMod val="175000"/>
                    <a:alpha val="40000"/>
                  </a:schemeClr>
                </a:glow>
              </a:effectLst>
            </p:spPr>
            <p:txBody>
              <a:bodyPr/>
              <a:lstStyle/>
              <a:p>
                <a:r>
                  <a:rPr lang="en-US">
                    <a:noFill/>
                  </a:rPr>
                  <a:t> </a:t>
                </a:r>
              </a:p>
            </p:txBody>
          </p:sp>
        </mc:Fallback>
      </mc:AlternateContent>
    </p:spTree>
    <p:extLst>
      <p:ext uri="{BB962C8B-B14F-4D97-AF65-F5344CB8AC3E}">
        <p14:creationId xmlns:p14="http://schemas.microsoft.com/office/powerpoint/2010/main" val="820690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28" y="1297591"/>
            <a:ext cx="11616744" cy="4351338"/>
          </a:xfrm>
        </p:spPr>
        <p:txBody>
          <a:bodyPr>
            <a:normAutofit/>
          </a:bodyPr>
          <a:lstStyle/>
          <a:p>
            <a:pPr algn="just"/>
            <a:r>
              <a:rPr lang="en-US" dirty="0"/>
              <a:t> Digital circuits are frequently constructed with NAND or NOR gates rather than with AND and OR gates. NAND and NOR gates are easier to fabricate with electronic components and are the basic gates used in all IC digital logic families. </a:t>
            </a:r>
          </a:p>
          <a:p>
            <a:pPr algn="just"/>
            <a:r>
              <a:rPr lang="en-US" b="1" dirty="0"/>
              <a:t>They are  a universal gates because any logic circuit can be implemented with them. </a:t>
            </a:r>
          </a:p>
        </p:txBody>
      </p:sp>
      <p:sp>
        <p:nvSpPr>
          <p:cNvPr id="6" name="TextBox 5">
            <a:extLst>
              <a:ext uri="{FF2B5EF4-FFF2-40B4-BE49-F238E27FC236}">
                <a16:creationId xmlns:a16="http://schemas.microsoft.com/office/drawing/2014/main" id="{4FB88F48-95E4-F838-3137-71E97B346FB3}"/>
              </a:ext>
            </a:extLst>
          </p:cNvPr>
          <p:cNvSpPr txBox="1"/>
          <p:nvPr/>
        </p:nvSpPr>
        <p:spPr>
          <a:xfrm>
            <a:off x="2684206" y="729734"/>
            <a:ext cx="6096000" cy="584775"/>
          </a:xfrm>
          <a:prstGeom prst="rect">
            <a:avLst/>
          </a:prstGeom>
          <a:noFill/>
        </p:spPr>
        <p:txBody>
          <a:bodyPr wrap="square">
            <a:spAutoFit/>
          </a:bodyPr>
          <a:lstStyle/>
          <a:p>
            <a:pPr algn="ctr"/>
            <a:r>
              <a:rPr lang="en-US" sz="3200" b="1" dirty="0">
                <a:solidFill>
                  <a:srgbClr val="FF0000"/>
                </a:solidFill>
              </a:rPr>
              <a:t>NAND and NOR Implementation</a:t>
            </a:r>
          </a:p>
        </p:txBody>
      </p:sp>
    </p:spTree>
    <p:extLst>
      <p:ext uri="{BB962C8B-B14F-4D97-AF65-F5344CB8AC3E}">
        <p14:creationId xmlns:p14="http://schemas.microsoft.com/office/powerpoint/2010/main" val="136596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096037" y="1844015"/>
            <a:ext cx="7672720" cy="3462081"/>
          </a:xfrm>
          <a:prstGeom prst="rect">
            <a:avLst/>
          </a:prstGeom>
        </p:spPr>
      </p:pic>
      <p:sp>
        <p:nvSpPr>
          <p:cNvPr id="6" name="TextBox 5">
            <a:extLst>
              <a:ext uri="{FF2B5EF4-FFF2-40B4-BE49-F238E27FC236}">
                <a16:creationId xmlns:a16="http://schemas.microsoft.com/office/drawing/2014/main" id="{751B73A4-7D35-E5B3-50A3-6BAC6658914A}"/>
              </a:ext>
            </a:extLst>
          </p:cNvPr>
          <p:cNvSpPr txBox="1"/>
          <p:nvPr/>
        </p:nvSpPr>
        <p:spPr>
          <a:xfrm>
            <a:off x="2467897" y="764890"/>
            <a:ext cx="6096000" cy="646331"/>
          </a:xfrm>
          <a:prstGeom prst="rect">
            <a:avLst/>
          </a:prstGeom>
          <a:noFill/>
        </p:spPr>
        <p:txBody>
          <a:bodyPr wrap="square">
            <a:spAutoFit/>
          </a:bodyPr>
          <a:lstStyle/>
          <a:p>
            <a:pPr algn="ctr"/>
            <a:r>
              <a:rPr lang="en-US" sz="3600" b="1" dirty="0">
                <a:solidFill>
                  <a:srgbClr val="FF0000"/>
                </a:solidFill>
              </a:rPr>
              <a:t>NAND Implementation</a:t>
            </a:r>
          </a:p>
        </p:txBody>
      </p:sp>
    </p:spTree>
    <p:extLst>
      <p:ext uri="{BB962C8B-B14F-4D97-AF65-F5344CB8AC3E}">
        <p14:creationId xmlns:p14="http://schemas.microsoft.com/office/powerpoint/2010/main" val="3488878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486" y="1603133"/>
            <a:ext cx="4833281" cy="2013867"/>
          </a:xfrm>
          <a:prstGeom prst="rect">
            <a:avLst/>
          </a:prstGeom>
        </p:spPr>
      </p:pic>
      <p:pic>
        <p:nvPicPr>
          <p:cNvPr id="8" name="Picture 7"/>
          <p:cNvPicPr>
            <a:picLocks noChangeAspect="1"/>
          </p:cNvPicPr>
          <p:nvPr/>
        </p:nvPicPr>
        <p:blipFill>
          <a:blip r:embed="rId3"/>
          <a:stretch>
            <a:fillRect/>
          </a:stretch>
        </p:blipFill>
        <p:spPr>
          <a:xfrm>
            <a:off x="6320375" y="3804410"/>
            <a:ext cx="5114925" cy="2057400"/>
          </a:xfrm>
          <a:prstGeom prst="rect">
            <a:avLst/>
          </a:prstGeom>
        </p:spPr>
      </p:pic>
      <p:pic>
        <p:nvPicPr>
          <p:cNvPr id="9" name="Picture 8"/>
          <p:cNvPicPr>
            <a:picLocks noChangeAspect="1"/>
          </p:cNvPicPr>
          <p:nvPr/>
        </p:nvPicPr>
        <p:blipFill>
          <a:blip r:embed="rId4"/>
          <a:stretch>
            <a:fillRect/>
          </a:stretch>
        </p:blipFill>
        <p:spPr>
          <a:xfrm>
            <a:off x="942975" y="3562684"/>
            <a:ext cx="4819651" cy="2133600"/>
          </a:xfrm>
          <a:prstGeom prst="rect">
            <a:avLst/>
          </a:prstGeom>
        </p:spPr>
      </p:pic>
      <p:sp>
        <p:nvSpPr>
          <p:cNvPr id="3" name="TextBox 2">
            <a:extLst>
              <a:ext uri="{FF2B5EF4-FFF2-40B4-BE49-F238E27FC236}">
                <a16:creationId xmlns:a16="http://schemas.microsoft.com/office/drawing/2014/main" id="{144CAC9E-3842-E381-FAFC-FCBA7987678D}"/>
              </a:ext>
            </a:extLst>
          </p:cNvPr>
          <p:cNvSpPr txBox="1"/>
          <p:nvPr/>
        </p:nvSpPr>
        <p:spPr>
          <a:xfrm>
            <a:off x="2554560" y="859973"/>
            <a:ext cx="6096000" cy="584775"/>
          </a:xfrm>
          <a:prstGeom prst="rect">
            <a:avLst/>
          </a:prstGeom>
          <a:noFill/>
        </p:spPr>
        <p:txBody>
          <a:bodyPr wrap="square">
            <a:spAutoFit/>
          </a:bodyPr>
          <a:lstStyle/>
          <a:p>
            <a:pPr algn="ctr"/>
            <a:r>
              <a:rPr lang="en-US" sz="3200" b="1" dirty="0">
                <a:solidFill>
                  <a:srgbClr val="FF0000"/>
                </a:solidFill>
              </a:rPr>
              <a:t>NOR Implementation</a:t>
            </a:r>
          </a:p>
        </p:txBody>
      </p:sp>
    </p:spTree>
    <p:extLst>
      <p:ext uri="{BB962C8B-B14F-4D97-AF65-F5344CB8AC3E}">
        <p14:creationId xmlns:p14="http://schemas.microsoft.com/office/powerpoint/2010/main" val="1829580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5951" y="1539701"/>
                <a:ext cx="11616744" cy="4351338"/>
              </a:xfrm>
            </p:spPr>
            <p:txBody>
              <a:bodyPr>
                <a:normAutofit/>
              </a:bodyPr>
              <a:lstStyle/>
              <a:p>
                <a:pPr marL="0" indent="0" algn="just">
                  <a:buNone/>
                </a:pPr>
                <a:r>
                  <a:rPr lang="en-US" sz="1600" b="1" dirty="0">
                    <a:solidFill>
                      <a:srgbClr val="FF0000"/>
                    </a:solidFill>
                  </a:rPr>
                  <a:t>Question: Implement the Boolean function </a:t>
                </a:r>
                <a14:m>
                  <m:oMath xmlns:m="http://schemas.openxmlformats.org/officeDocument/2006/math">
                    <m:r>
                      <a:rPr lang="en-US" sz="1600" b="1" i="1">
                        <a:solidFill>
                          <a:srgbClr val="FF0000"/>
                        </a:solidFill>
                        <a:latin typeface="Cambria Math" panose="02040503050406030204" pitchFamily="18" charset="0"/>
                      </a:rPr>
                      <m:t>𝒇</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𝑨</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𝑩</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𝑪</m:t>
                    </m:r>
                    <m:r>
                      <a:rPr lang="en-US" sz="1600" b="1" i="1">
                        <a:solidFill>
                          <a:srgbClr val="FF0000"/>
                        </a:solidFill>
                        <a:latin typeface="Cambria Math" panose="02040503050406030204" pitchFamily="18" charset="0"/>
                      </a:rPr>
                      <m:t>)=</m:t>
                    </m:r>
                    <m:nary>
                      <m:naryPr>
                        <m:chr m:val="∑"/>
                        <m:subHide m:val="on"/>
                        <m:supHide m:val="on"/>
                        <m:ctrlPr>
                          <a:rPr lang="en-US" sz="1600" b="1" i="1">
                            <a:solidFill>
                              <a:srgbClr val="FF0000"/>
                            </a:solidFill>
                            <a:latin typeface="Cambria Math" panose="02040503050406030204" pitchFamily="18" charset="0"/>
                          </a:rPr>
                        </m:ctrlPr>
                      </m:naryPr>
                      <m:sub/>
                      <m:sup/>
                      <m:e>
                        <m:d>
                          <m:dPr>
                            <m:ctrlPr>
                              <a:rPr lang="en-US" sz="1600" b="1" i="1">
                                <a:solidFill>
                                  <a:srgbClr val="FF0000"/>
                                </a:solidFill>
                                <a:latin typeface="Cambria Math" panose="02040503050406030204" pitchFamily="18" charset="0"/>
                              </a:rPr>
                            </m:ctrlPr>
                          </m:dPr>
                          <m:e>
                            <m:r>
                              <a:rPr lang="en-US" sz="1600" b="1" i="1">
                                <a:solidFill>
                                  <a:srgbClr val="FF0000"/>
                                </a:solidFill>
                                <a:latin typeface="Cambria Math" panose="02040503050406030204" pitchFamily="18" charset="0"/>
                              </a:rPr>
                              <m:t>𝟏</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𝟐</m:t>
                            </m:r>
                            <m:r>
                              <a:rPr lang="en-US" sz="1600" b="1" i="1">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𝟑</m:t>
                            </m:r>
                            <m:r>
                              <a:rPr lang="en-US" sz="1600" b="1" i="1" smtClean="0">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𝟒</m:t>
                            </m:r>
                            <m:r>
                              <a:rPr lang="en-US" sz="1600" b="1" i="1">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𝟓</m:t>
                            </m:r>
                            <m:r>
                              <a:rPr lang="en-US" sz="1600" b="1" i="1" smtClean="0">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𝟕</m:t>
                            </m:r>
                          </m:e>
                        </m:d>
                      </m:e>
                    </m:nary>
                  </m:oMath>
                </a14:m>
                <a:r>
                  <a:rPr lang="en-US" sz="1600" b="1" dirty="0">
                    <a:solidFill>
                      <a:srgbClr val="FF0000"/>
                    </a:solidFill>
                  </a:rPr>
                  <a:t> using </a:t>
                </a:r>
              </a:p>
              <a:p>
                <a:pPr marL="514350" indent="-514350" algn="just">
                  <a:buAutoNum type="alphaLcParenBoth"/>
                </a:pPr>
                <a:r>
                  <a:rPr lang="en-US" sz="1600" b="1" dirty="0">
                    <a:solidFill>
                      <a:srgbClr val="FF0000"/>
                    </a:solidFill>
                  </a:rPr>
                  <a:t>NAND gates only.</a:t>
                </a:r>
              </a:p>
              <a:p>
                <a:pPr marL="514350" indent="-514350" algn="just">
                  <a:buAutoNum type="alphaLcParenBoth"/>
                </a:pPr>
                <a:r>
                  <a:rPr lang="en-US" sz="1600" b="1" dirty="0">
                    <a:solidFill>
                      <a:srgbClr val="FF0000"/>
                    </a:solidFill>
                  </a:rPr>
                  <a:t>NOR gates only</a:t>
                </a:r>
              </a:p>
              <a:p>
                <a:pPr marL="514350" indent="-514350" algn="just">
                  <a:buAutoNum type="alphaLcParenBoth"/>
                </a:pPr>
                <a:r>
                  <a:rPr lang="en-US" sz="1600" b="1" dirty="0">
                    <a:solidFill>
                      <a:srgbClr val="FF0000"/>
                    </a:solidFill>
                  </a:rPr>
                  <a:t>SOP form.</a:t>
                </a:r>
              </a:p>
              <a:p>
                <a:pPr marL="514350" indent="-514350" algn="just">
                  <a:buAutoNum type="alphaLcParenBoth"/>
                </a:pPr>
                <a:r>
                  <a:rPr lang="en-US" sz="1600" b="1" dirty="0">
                    <a:solidFill>
                      <a:srgbClr val="FF0000"/>
                    </a:solidFill>
                  </a:rPr>
                  <a:t>POS form.</a:t>
                </a:r>
              </a:p>
              <a:p>
                <a:pPr marL="0" indent="0" algn="just">
                  <a:buNone/>
                </a:pPr>
                <a:endParaRPr lang="en-US" sz="16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5951" y="1539701"/>
                <a:ext cx="11616744" cy="4351338"/>
              </a:xfrm>
              <a:blipFill>
                <a:blip r:embed="rId2"/>
                <a:stretch>
                  <a:fillRect l="-262" t="-9116"/>
                </a:stretch>
              </a:blipFill>
            </p:spPr>
            <p:txBody>
              <a:bodyPr/>
              <a:lstStyle/>
              <a:p>
                <a:r>
                  <a:rPr lang="en-IN">
                    <a:noFill/>
                  </a:rPr>
                  <a:t> </a:t>
                </a:r>
              </a:p>
            </p:txBody>
          </p:sp>
        </mc:Fallback>
      </mc:AlternateContent>
      <p:graphicFrame>
        <p:nvGraphicFramePr>
          <p:cNvPr id="6" name="Table 5"/>
          <p:cNvGraphicFramePr>
            <a:graphicFrameLocks noGrp="1"/>
          </p:cNvGraphicFramePr>
          <p:nvPr/>
        </p:nvGraphicFramePr>
        <p:xfrm>
          <a:off x="1385551" y="4209027"/>
          <a:ext cx="5306100" cy="1057620"/>
        </p:xfrm>
        <a:graphic>
          <a:graphicData uri="http://schemas.openxmlformats.org/drawingml/2006/table">
            <a:tbl>
              <a:tblPr firstRow="1" bandRow="1">
                <a:tableStyleId>{D7AC3CCA-C797-4891-BE02-D94E43425B78}</a:tableStyleId>
              </a:tblPr>
              <a:tblGrid>
                <a:gridCol w="1326525">
                  <a:extLst>
                    <a:ext uri="{9D8B030D-6E8A-4147-A177-3AD203B41FA5}">
                      <a16:colId xmlns:a16="http://schemas.microsoft.com/office/drawing/2014/main" val="20000"/>
                    </a:ext>
                  </a:extLst>
                </a:gridCol>
                <a:gridCol w="132652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326525">
                  <a:extLst>
                    <a:ext uri="{9D8B030D-6E8A-4147-A177-3AD203B41FA5}">
                      <a16:colId xmlns:a16="http://schemas.microsoft.com/office/drawing/2014/main" val="20003"/>
                    </a:ext>
                  </a:extLst>
                </a:gridCol>
              </a:tblGrid>
              <a:tr h="52881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2881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1527220" y="3499892"/>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1527220" y="3499890"/>
                <a:ext cx="837128" cy="647613"/>
              </a:xfrm>
              <a:prstGeom prst="rect">
                <a:avLst/>
              </a:prstGeom>
              <a:blipFill rotWithShape="0">
                <a:blip r:embed="rId3"/>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77165" y="3499891"/>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𝑩</m:t>
                          </m:r>
                        </m:e>
                      </m:acc>
                      <m:r>
                        <a:rPr lang="en-US" sz="3600" b="1" i="1" smtClean="0">
                          <a:latin typeface="Cambria Math" panose="02040503050406030204" pitchFamily="18" charset="0"/>
                        </a:rPr>
                        <m:t>𝑪</m:t>
                      </m:r>
                    </m:oMath>
                  </m:oMathPara>
                </a14:m>
                <a:endParaRPr lang="en-US" sz="3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977165" y="3499889"/>
                <a:ext cx="837128" cy="646331"/>
              </a:xfrm>
              <a:prstGeom prst="rect">
                <a:avLst/>
              </a:prstGeom>
              <a:blipFill rotWithShape="0">
                <a:blip r:embed="rId4"/>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82035" y="3499891"/>
                <a:ext cx="837128"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𝑩𝑪</m:t>
                      </m:r>
                    </m:oMath>
                  </m:oMathPara>
                </a14:m>
                <a:endParaRPr lang="en-US" sz="3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4382035" y="3499889"/>
                <a:ext cx="837128" cy="646331"/>
              </a:xfrm>
              <a:prstGeom prst="rect">
                <a:avLst/>
              </a:prstGeom>
              <a:blipFill rotWithShape="0">
                <a:blip r:embed="rId5"/>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33435" y="3430376"/>
                <a:ext cx="837128" cy="647613"/>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𝑩</m:t>
                      </m:r>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𝑪</m:t>
                          </m:r>
                        </m:e>
                      </m:acc>
                    </m:oMath>
                  </m:oMathPara>
                </a14:m>
                <a:endParaRPr lang="en-US" sz="3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5633434" y="3430374"/>
                <a:ext cx="837128" cy="647613"/>
              </a:xfrm>
              <a:prstGeom prst="rect">
                <a:avLst/>
              </a:prstGeom>
              <a:blipFill rotWithShape="0">
                <a:blip r:embed="rId6"/>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1885" y="4737839"/>
                <a:ext cx="729803"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𝑨</m:t>
                      </m:r>
                    </m:oMath>
                  </m:oMathPara>
                </a14:m>
                <a:endParaRPr lang="en-US"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81884" y="4737837"/>
                <a:ext cx="729803" cy="646331"/>
              </a:xfrm>
              <a:prstGeom prst="rect">
                <a:avLst/>
              </a:prstGeom>
              <a:blipFill rotWithShape="0">
                <a:blip r:embed="rId7"/>
                <a:stretch>
                  <a:fillRect/>
                </a:stretch>
              </a:blipFill>
              <a:effectLst>
                <a:glow rad="139700">
                  <a:schemeClr val="accent1">
                    <a:satMod val="175000"/>
                    <a:alpha val="40000"/>
                  </a:schemeClr>
                </a:glo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1884" y="4027420"/>
                <a:ext cx="696531" cy="646331"/>
              </a:xfrm>
              <a:prstGeom prst="rect">
                <a:avLst/>
              </a:prstGeom>
              <a:solidFill>
                <a:srgbClr val="FF0000"/>
              </a:solidFill>
              <a:effectLst>
                <a:glow rad="139700">
                  <a:schemeClr val="accent1">
                    <a:satMod val="175000"/>
                    <a:alpha val="40000"/>
                  </a:schemeClr>
                </a:glow>
              </a:effectLst>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1" i="1" smtClean="0">
                              <a:latin typeface="Cambria Math" panose="02040503050406030204" pitchFamily="18" charset="0"/>
                            </a:rPr>
                          </m:ctrlPr>
                        </m:accPr>
                        <m:e>
                          <m:r>
                            <a:rPr lang="en-US" sz="3600" b="1" i="1" smtClean="0">
                              <a:latin typeface="Cambria Math" panose="02040503050406030204" pitchFamily="18" charset="0"/>
                            </a:rPr>
                            <m:t>𝑨</m:t>
                          </m:r>
                        </m:e>
                      </m:acc>
                    </m:oMath>
                  </m:oMathPara>
                </a14:m>
                <a:endParaRPr lang="en-US" sz="3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81883" y="4027418"/>
                <a:ext cx="696531" cy="646331"/>
              </a:xfrm>
              <a:prstGeom prst="rect">
                <a:avLst/>
              </a:prstGeom>
              <a:blipFill rotWithShape="0">
                <a:blip r:embed="rId8"/>
                <a:stretch>
                  <a:fillRect/>
                </a:stretch>
              </a:blipFill>
              <a:effectLst>
                <a:glow rad="139700">
                  <a:schemeClr val="accent1">
                    <a:satMod val="175000"/>
                    <a:alpha val="40000"/>
                  </a:schemeClr>
                </a:glow>
              </a:effectLst>
            </p:spPr>
            <p:txBody>
              <a:bodyPr/>
              <a:lstStyle/>
              <a:p>
                <a:r>
                  <a:rPr lang="en-US">
                    <a:noFill/>
                  </a:rPr>
                  <a:t> </a:t>
                </a:r>
              </a:p>
            </p:txBody>
          </p:sp>
        </mc:Fallback>
      </mc:AlternateContent>
      <p:sp>
        <p:nvSpPr>
          <p:cNvPr id="13" name="TextBox 12">
            <a:extLst>
              <a:ext uri="{FF2B5EF4-FFF2-40B4-BE49-F238E27FC236}">
                <a16:creationId xmlns:a16="http://schemas.microsoft.com/office/drawing/2014/main" id="{C88BB3CE-88ED-EF0C-7B0B-C712FC99E2DD}"/>
              </a:ext>
            </a:extLst>
          </p:cNvPr>
          <p:cNvSpPr txBox="1"/>
          <p:nvPr/>
        </p:nvSpPr>
        <p:spPr>
          <a:xfrm>
            <a:off x="2585435" y="489616"/>
            <a:ext cx="6096000" cy="584775"/>
          </a:xfrm>
          <a:prstGeom prst="rect">
            <a:avLst/>
          </a:prstGeom>
          <a:noFill/>
        </p:spPr>
        <p:txBody>
          <a:bodyPr wrap="square">
            <a:spAutoFit/>
          </a:bodyPr>
          <a:lstStyle/>
          <a:p>
            <a:pPr algn="ctr"/>
            <a:r>
              <a:rPr lang="en-US" sz="3200" b="1" dirty="0">
                <a:solidFill>
                  <a:srgbClr val="FF0000"/>
                </a:solidFill>
              </a:rPr>
              <a:t>NAND and NOR Implementation</a:t>
            </a:r>
          </a:p>
        </p:txBody>
      </p:sp>
    </p:spTree>
    <p:extLst>
      <p:ext uri="{BB962C8B-B14F-4D97-AF65-F5344CB8AC3E}">
        <p14:creationId xmlns:p14="http://schemas.microsoft.com/office/powerpoint/2010/main" val="4278322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6533-B6FD-A150-1344-F33A3955861B}"/>
              </a:ext>
            </a:extLst>
          </p:cNvPr>
          <p:cNvSpPr>
            <a:spLocks noGrp="1"/>
          </p:cNvSpPr>
          <p:nvPr>
            <p:ph type="title"/>
          </p:nvPr>
        </p:nvSpPr>
        <p:spPr>
          <a:xfrm>
            <a:off x="838200" y="776748"/>
            <a:ext cx="10515600" cy="913940"/>
          </a:xfrm>
        </p:spPr>
        <p:txBody>
          <a:bodyPr>
            <a:normAutofit fontScale="90000"/>
          </a:bodyPr>
          <a:lstStyle/>
          <a:p>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Ex-3: Minimize the following function in SOP minimal form using K-Maps:   f = m(1, 5, 6, 11, 12, 13, 14) + d(4)  and implement using Universal gate like NAND gate.</a:t>
            </a:r>
            <a:br>
              <a:rPr lang="en-IN"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pic>
        <p:nvPicPr>
          <p:cNvPr id="4" name="Content Placeholder 3">
            <a:extLst>
              <a:ext uri="{FF2B5EF4-FFF2-40B4-BE49-F238E27FC236}">
                <a16:creationId xmlns:a16="http://schemas.microsoft.com/office/drawing/2014/main" id="{79A3497D-FE26-747F-F624-D1D40AF6A0C1}"/>
              </a:ext>
            </a:extLst>
          </p:cNvPr>
          <p:cNvPicPr>
            <a:picLocks noGrp="1" noChangeAspect="1"/>
          </p:cNvPicPr>
          <p:nvPr>
            <p:ph idx="1"/>
          </p:nvPr>
        </p:nvPicPr>
        <p:blipFill>
          <a:blip r:embed="rId2"/>
          <a:stretch>
            <a:fillRect/>
          </a:stretch>
        </p:blipFill>
        <p:spPr>
          <a:xfrm>
            <a:off x="1644067" y="1331104"/>
            <a:ext cx="3783339" cy="3329385"/>
          </a:xfrm>
          <a:prstGeom prst="rect">
            <a:avLst/>
          </a:prstGeom>
        </p:spPr>
      </p:pic>
      <p:sp>
        <p:nvSpPr>
          <p:cNvPr id="6" name="TextBox 5">
            <a:extLst>
              <a:ext uri="{FF2B5EF4-FFF2-40B4-BE49-F238E27FC236}">
                <a16:creationId xmlns:a16="http://schemas.microsoft.com/office/drawing/2014/main" id="{10C63F38-6AFB-A486-AA33-1D1C329A93E2}"/>
              </a:ext>
            </a:extLst>
          </p:cNvPr>
          <p:cNvSpPr txBox="1"/>
          <p:nvPr/>
        </p:nvSpPr>
        <p:spPr>
          <a:xfrm>
            <a:off x="1170039" y="4994102"/>
            <a:ext cx="6096000" cy="768287"/>
          </a:xfrm>
          <a:prstGeom prst="rect">
            <a:avLst/>
          </a:prstGeom>
          <a:noFill/>
        </p:spPr>
        <p:txBody>
          <a:bodyPr wrap="square">
            <a:spAutoFit/>
          </a:bodyPr>
          <a:lstStyle/>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Therefore, SOP minimal is,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b="1" dirty="0">
                <a:effectLst/>
                <a:latin typeface="Calibri" panose="020F0502020204030204" pitchFamily="34" charset="0"/>
                <a:ea typeface="Calibri" panose="020F0502020204030204" pitchFamily="34" charset="0"/>
                <a:cs typeface="Times New Roman" panose="02020603050405020304" pitchFamily="18" charset="0"/>
              </a:rPr>
              <a:t>f = BC' + BD' + A'C'D + AB'CD</a:t>
            </a:r>
            <a:endParaRPr lang="en-IN" dirty="0"/>
          </a:p>
        </p:txBody>
      </p:sp>
      <p:pic>
        <p:nvPicPr>
          <p:cNvPr id="7" name="Picture 6">
            <a:extLst>
              <a:ext uri="{FF2B5EF4-FFF2-40B4-BE49-F238E27FC236}">
                <a16:creationId xmlns:a16="http://schemas.microsoft.com/office/drawing/2014/main" id="{65D0B279-20DE-F12C-8084-A8B5713DB0DF}"/>
              </a:ext>
            </a:extLst>
          </p:cNvPr>
          <p:cNvPicPr>
            <a:picLocks noChangeAspect="1"/>
          </p:cNvPicPr>
          <p:nvPr/>
        </p:nvPicPr>
        <p:blipFill>
          <a:blip r:embed="rId3"/>
          <a:stretch>
            <a:fillRect/>
          </a:stretch>
        </p:blipFill>
        <p:spPr>
          <a:xfrm>
            <a:off x="6095999" y="1593808"/>
            <a:ext cx="4306529" cy="3400293"/>
          </a:xfrm>
          <a:prstGeom prst="rect">
            <a:avLst/>
          </a:prstGeom>
        </p:spPr>
      </p:pic>
    </p:spTree>
    <p:extLst>
      <p:ext uri="{BB962C8B-B14F-4D97-AF65-F5344CB8AC3E}">
        <p14:creationId xmlns:p14="http://schemas.microsoft.com/office/powerpoint/2010/main" val="625278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5918" y="647712"/>
            <a:ext cx="5561102" cy="690574"/>
          </a:xfrm>
          <a:prstGeom prst="rect">
            <a:avLst/>
          </a:prstGeom>
        </p:spPr>
        <p:txBody>
          <a:bodyPr vert="horz" wrap="square" lIns="0" tIns="13335" rIns="0" bIns="0" rtlCol="0">
            <a:spAutoFit/>
          </a:bodyPr>
          <a:lstStyle/>
          <a:p>
            <a:pPr marL="12700">
              <a:lnSpc>
                <a:spcPct val="100000"/>
              </a:lnSpc>
              <a:spcBef>
                <a:spcPts val="105"/>
              </a:spcBef>
            </a:pPr>
            <a:r>
              <a:rPr lang="en-IN" spc="-330" dirty="0"/>
              <a:t>T</a:t>
            </a:r>
            <a:r>
              <a:rPr lang="en-IN" dirty="0"/>
              <a:t>ry</a:t>
            </a:r>
            <a:r>
              <a:rPr lang="en-IN" spc="-90" dirty="0"/>
              <a:t> </a:t>
            </a:r>
            <a:r>
              <a:rPr lang="en-IN" spc="-345" dirty="0"/>
              <a:t>Y</a:t>
            </a:r>
            <a:r>
              <a:rPr lang="en-IN" spc="-30" dirty="0"/>
              <a:t>o</a:t>
            </a:r>
            <a:r>
              <a:rPr lang="en-IN" spc="-45" dirty="0"/>
              <a:t>u</a:t>
            </a:r>
            <a:r>
              <a:rPr lang="en-IN" spc="-114" dirty="0"/>
              <a:t>r</a:t>
            </a:r>
            <a:r>
              <a:rPr lang="en-IN" spc="-35" dirty="0"/>
              <a:t>s</a:t>
            </a:r>
            <a:r>
              <a:rPr lang="en-IN" spc="-45" dirty="0"/>
              <a:t>e</a:t>
            </a:r>
            <a:r>
              <a:rPr lang="en-IN" spc="-30" dirty="0"/>
              <a:t>l</a:t>
            </a:r>
            <a:r>
              <a:rPr lang="en-IN" dirty="0"/>
              <a:t>f</a:t>
            </a:r>
            <a:endParaRPr b="1" spc="-30" dirty="0"/>
          </a:p>
        </p:txBody>
      </p:sp>
      <p:sp>
        <p:nvSpPr>
          <p:cNvPr id="4" name="object 4"/>
          <p:cNvSpPr txBox="1"/>
          <p:nvPr/>
        </p:nvSpPr>
        <p:spPr>
          <a:xfrm>
            <a:off x="387176" y="1338286"/>
            <a:ext cx="8367931" cy="936154"/>
          </a:xfrm>
          <a:prstGeom prst="rect">
            <a:avLst/>
          </a:prstGeom>
        </p:spPr>
        <p:txBody>
          <a:bodyPr vert="horz" wrap="square" lIns="0" tIns="73660" rIns="0" bIns="0" rtlCol="0">
            <a:spAutoFit/>
          </a:bodyPr>
          <a:lstStyle/>
          <a:p>
            <a:pPr marL="38100">
              <a:lnSpc>
                <a:spcPct val="100000"/>
              </a:lnSpc>
              <a:spcBef>
                <a:spcPts val="580"/>
              </a:spcBef>
              <a:tabLst>
                <a:tab pos="6146800" algn="l"/>
                <a:tab pos="7075170" algn="l"/>
              </a:tabLst>
            </a:pPr>
            <a:r>
              <a:rPr sz="2800" spc="-5" dirty="0">
                <a:latin typeface="Calibri" panose="020F0502020204030204"/>
                <a:cs typeface="Calibri" panose="020F0502020204030204"/>
              </a:rPr>
              <a:t>Q.</a:t>
            </a:r>
            <a:r>
              <a:rPr sz="2800" spc="30" dirty="0">
                <a:latin typeface="Calibri" panose="020F0502020204030204"/>
                <a:cs typeface="Calibri" panose="020F0502020204030204"/>
              </a:rPr>
              <a:t> </a:t>
            </a:r>
            <a:r>
              <a:rPr lang="en-IN" sz="2800" spc="30" dirty="0">
                <a:latin typeface="Calibri" panose="020F0502020204030204"/>
                <a:cs typeface="Calibri" panose="020F0502020204030204"/>
              </a:rPr>
              <a:t>F(A,B,C,D) = ∑( m0, m1, m2, m4, m5, m6, m8, m9, m12, m13, m14 )</a:t>
            </a:r>
            <a:endParaRPr sz="3075" baseline="-16000" dirty="0">
              <a:latin typeface="Cambria Math" panose="02040503050406030204"/>
              <a:cs typeface="Cambria Math" panose="02040503050406030204"/>
            </a:endParaRPr>
          </a:p>
        </p:txBody>
      </p:sp>
      <p:grpSp>
        <p:nvGrpSpPr>
          <p:cNvPr id="6" name="object 6"/>
          <p:cNvGrpSpPr/>
          <p:nvPr/>
        </p:nvGrpSpPr>
        <p:grpSpPr>
          <a:xfrm>
            <a:off x="7398199" y="1179871"/>
            <a:ext cx="4665982" cy="4413373"/>
            <a:chOff x="7620859" y="1375360"/>
            <a:chExt cx="4018915" cy="2994025"/>
          </a:xfrm>
        </p:grpSpPr>
        <p:sp>
          <p:nvSpPr>
            <p:cNvPr id="7" name="object 7"/>
            <p:cNvSpPr/>
            <p:nvPr/>
          </p:nvSpPr>
          <p:spPr>
            <a:xfrm>
              <a:off x="7620859" y="1375360"/>
              <a:ext cx="4018915" cy="2994025"/>
            </a:xfrm>
            <a:custGeom>
              <a:avLst/>
              <a:gdLst/>
              <a:ahLst/>
              <a:cxnLst/>
              <a:rect l="l" t="t" r="r" b="b"/>
              <a:pathLst>
                <a:path w="4018915" h="2994025">
                  <a:moveTo>
                    <a:pt x="2455507" y="0"/>
                  </a:moveTo>
                  <a:lnTo>
                    <a:pt x="2410767" y="2214"/>
                  </a:lnTo>
                  <a:lnTo>
                    <a:pt x="2366749" y="9373"/>
                  </a:lnTo>
                  <a:lnTo>
                    <a:pt x="2323859" y="21338"/>
                  </a:lnTo>
                  <a:lnTo>
                    <a:pt x="2282507" y="37970"/>
                  </a:lnTo>
                  <a:lnTo>
                    <a:pt x="2243101" y="59131"/>
                  </a:lnTo>
                  <a:lnTo>
                    <a:pt x="2206050" y="84681"/>
                  </a:lnTo>
                  <a:lnTo>
                    <a:pt x="2171761" y="114484"/>
                  </a:lnTo>
                  <a:lnTo>
                    <a:pt x="2140645" y="148399"/>
                  </a:lnTo>
                  <a:lnTo>
                    <a:pt x="2113108" y="186289"/>
                  </a:lnTo>
                  <a:lnTo>
                    <a:pt x="2089560" y="228014"/>
                  </a:lnTo>
                  <a:lnTo>
                    <a:pt x="2063096" y="203458"/>
                  </a:lnTo>
                  <a:lnTo>
                    <a:pt x="2005406" y="160488"/>
                  </a:lnTo>
                  <a:lnTo>
                    <a:pt x="1931163" y="121580"/>
                  </a:lnTo>
                  <a:lnTo>
                    <a:pt x="1887026" y="105426"/>
                  </a:lnTo>
                  <a:lnTo>
                    <a:pt x="1842239" y="93742"/>
                  </a:lnTo>
                  <a:lnTo>
                    <a:pt x="1797085" y="86439"/>
                  </a:lnTo>
                  <a:lnTo>
                    <a:pt x="1751843" y="83432"/>
                  </a:lnTo>
                  <a:lnTo>
                    <a:pt x="1706795" y="84633"/>
                  </a:lnTo>
                  <a:lnTo>
                    <a:pt x="1662221" y="89955"/>
                  </a:lnTo>
                  <a:lnTo>
                    <a:pt x="1618402" y="99312"/>
                  </a:lnTo>
                  <a:lnTo>
                    <a:pt x="1575619" y="112615"/>
                  </a:lnTo>
                  <a:lnTo>
                    <a:pt x="1534151" y="129778"/>
                  </a:lnTo>
                  <a:lnTo>
                    <a:pt x="1494281" y="150715"/>
                  </a:lnTo>
                  <a:lnTo>
                    <a:pt x="1456289" y="175338"/>
                  </a:lnTo>
                  <a:lnTo>
                    <a:pt x="1420455" y="203559"/>
                  </a:lnTo>
                  <a:lnTo>
                    <a:pt x="1387060" y="235293"/>
                  </a:lnTo>
                  <a:lnTo>
                    <a:pt x="1356385" y="270452"/>
                  </a:lnTo>
                  <a:lnTo>
                    <a:pt x="1328711" y="308949"/>
                  </a:lnTo>
                  <a:lnTo>
                    <a:pt x="1304319" y="350696"/>
                  </a:lnTo>
                  <a:lnTo>
                    <a:pt x="1257976" y="325732"/>
                  </a:lnTo>
                  <a:lnTo>
                    <a:pt x="1209996" y="304881"/>
                  </a:lnTo>
                  <a:lnTo>
                    <a:pt x="1160642" y="288198"/>
                  </a:lnTo>
                  <a:lnTo>
                    <a:pt x="1110183" y="275735"/>
                  </a:lnTo>
                  <a:lnTo>
                    <a:pt x="1058885" y="267546"/>
                  </a:lnTo>
                  <a:lnTo>
                    <a:pt x="1007014" y="263686"/>
                  </a:lnTo>
                  <a:lnTo>
                    <a:pt x="954836" y="264207"/>
                  </a:lnTo>
                  <a:lnTo>
                    <a:pt x="902618" y="269162"/>
                  </a:lnTo>
                  <a:lnTo>
                    <a:pt x="856445" y="277294"/>
                  </a:lnTo>
                  <a:lnTo>
                    <a:pt x="811653" y="288676"/>
                  </a:lnTo>
                  <a:lnTo>
                    <a:pt x="768345" y="303171"/>
                  </a:lnTo>
                  <a:lnTo>
                    <a:pt x="726625" y="320641"/>
                  </a:lnTo>
                  <a:lnTo>
                    <a:pt x="686597" y="340945"/>
                  </a:lnTo>
                  <a:lnTo>
                    <a:pt x="648363" y="363946"/>
                  </a:lnTo>
                  <a:lnTo>
                    <a:pt x="612029" y="389506"/>
                  </a:lnTo>
                  <a:lnTo>
                    <a:pt x="577698" y="417486"/>
                  </a:lnTo>
                  <a:lnTo>
                    <a:pt x="545473" y="447747"/>
                  </a:lnTo>
                  <a:lnTo>
                    <a:pt x="515458" y="480150"/>
                  </a:lnTo>
                  <a:lnTo>
                    <a:pt x="487756" y="514558"/>
                  </a:lnTo>
                  <a:lnTo>
                    <a:pt x="462473" y="550832"/>
                  </a:lnTo>
                  <a:lnTo>
                    <a:pt x="439710" y="588832"/>
                  </a:lnTo>
                  <a:lnTo>
                    <a:pt x="419572" y="628421"/>
                  </a:lnTo>
                  <a:lnTo>
                    <a:pt x="402163" y="669460"/>
                  </a:lnTo>
                  <a:lnTo>
                    <a:pt x="387586" y="711811"/>
                  </a:lnTo>
                  <a:lnTo>
                    <a:pt x="375945" y="755334"/>
                  </a:lnTo>
                  <a:lnTo>
                    <a:pt x="367343" y="799892"/>
                  </a:lnTo>
                  <a:lnTo>
                    <a:pt x="361885" y="845346"/>
                  </a:lnTo>
                  <a:lnTo>
                    <a:pt x="359674" y="891557"/>
                  </a:lnTo>
                  <a:lnTo>
                    <a:pt x="360814" y="938387"/>
                  </a:lnTo>
                  <a:lnTo>
                    <a:pt x="365408" y="985696"/>
                  </a:lnTo>
                  <a:lnTo>
                    <a:pt x="362106" y="995094"/>
                  </a:lnTo>
                  <a:lnTo>
                    <a:pt x="314829" y="1002973"/>
                  </a:lnTo>
                  <a:lnTo>
                    <a:pt x="269281" y="1016335"/>
                  </a:lnTo>
                  <a:lnTo>
                    <a:pt x="225870" y="1034912"/>
                  </a:lnTo>
                  <a:lnTo>
                    <a:pt x="185004" y="1058436"/>
                  </a:lnTo>
                  <a:lnTo>
                    <a:pt x="147091" y="1086639"/>
                  </a:lnTo>
                  <a:lnTo>
                    <a:pt x="112539" y="1119253"/>
                  </a:lnTo>
                  <a:lnTo>
                    <a:pt x="81755" y="1156010"/>
                  </a:lnTo>
                  <a:lnTo>
                    <a:pt x="55147" y="1196643"/>
                  </a:lnTo>
                  <a:lnTo>
                    <a:pt x="33702" y="1239478"/>
                  </a:lnTo>
                  <a:lnTo>
                    <a:pt x="17572" y="1283608"/>
                  </a:lnTo>
                  <a:lnTo>
                    <a:pt x="6650" y="1328610"/>
                  </a:lnTo>
                  <a:lnTo>
                    <a:pt x="829" y="1374061"/>
                  </a:lnTo>
                  <a:lnTo>
                    <a:pt x="0" y="1419537"/>
                  </a:lnTo>
                  <a:lnTo>
                    <a:pt x="4055" y="1464615"/>
                  </a:lnTo>
                  <a:lnTo>
                    <a:pt x="12888" y="1508873"/>
                  </a:lnTo>
                  <a:lnTo>
                    <a:pt x="26389" y="1551887"/>
                  </a:lnTo>
                  <a:lnTo>
                    <a:pt x="44452" y="1593233"/>
                  </a:lnTo>
                  <a:lnTo>
                    <a:pt x="66969" y="1632489"/>
                  </a:lnTo>
                  <a:lnTo>
                    <a:pt x="93832" y="1669231"/>
                  </a:lnTo>
                  <a:lnTo>
                    <a:pt x="124933" y="1703036"/>
                  </a:lnTo>
                  <a:lnTo>
                    <a:pt x="160165" y="1733481"/>
                  </a:lnTo>
                  <a:lnTo>
                    <a:pt x="199419" y="1760142"/>
                  </a:lnTo>
                  <a:lnTo>
                    <a:pt x="167158" y="1799727"/>
                  </a:lnTo>
                  <a:lnTo>
                    <a:pt x="140272" y="1842669"/>
                  </a:lnTo>
                  <a:lnTo>
                    <a:pt x="118946" y="1888405"/>
                  </a:lnTo>
                  <a:lnTo>
                    <a:pt x="103359" y="1936374"/>
                  </a:lnTo>
                  <a:lnTo>
                    <a:pt x="93696" y="1986014"/>
                  </a:lnTo>
                  <a:lnTo>
                    <a:pt x="90137" y="2036762"/>
                  </a:lnTo>
                  <a:lnTo>
                    <a:pt x="92866" y="2088056"/>
                  </a:lnTo>
                  <a:lnTo>
                    <a:pt x="101095" y="2135203"/>
                  </a:lnTo>
                  <a:lnTo>
                    <a:pt x="114344" y="2180124"/>
                  </a:lnTo>
                  <a:lnTo>
                    <a:pt x="132278" y="2222551"/>
                  </a:lnTo>
                  <a:lnTo>
                    <a:pt x="154559" y="2262213"/>
                  </a:lnTo>
                  <a:lnTo>
                    <a:pt x="180851" y="2298841"/>
                  </a:lnTo>
                  <a:lnTo>
                    <a:pt x="210818" y="2332165"/>
                  </a:lnTo>
                  <a:lnTo>
                    <a:pt x="244123" y="2361916"/>
                  </a:lnTo>
                  <a:lnTo>
                    <a:pt x="280429" y="2387824"/>
                  </a:lnTo>
                  <a:lnTo>
                    <a:pt x="319400" y="2409619"/>
                  </a:lnTo>
                  <a:lnTo>
                    <a:pt x="360699" y="2427032"/>
                  </a:lnTo>
                  <a:lnTo>
                    <a:pt x="403990" y="2439792"/>
                  </a:lnTo>
                  <a:lnTo>
                    <a:pt x="448935" y="2447632"/>
                  </a:lnTo>
                  <a:lnTo>
                    <a:pt x="495200" y="2450280"/>
                  </a:lnTo>
                  <a:lnTo>
                    <a:pt x="542446" y="2447466"/>
                  </a:lnTo>
                  <a:lnTo>
                    <a:pt x="550066" y="2460547"/>
                  </a:lnTo>
                  <a:lnTo>
                    <a:pt x="575671" y="2500902"/>
                  </a:lnTo>
                  <a:lnTo>
                    <a:pt x="603417" y="2538979"/>
                  </a:lnTo>
                  <a:lnTo>
                    <a:pt x="633175" y="2574743"/>
                  </a:lnTo>
                  <a:lnTo>
                    <a:pt x="664816" y="2608164"/>
                  </a:lnTo>
                  <a:lnTo>
                    <a:pt x="698209" y="2639207"/>
                  </a:lnTo>
                  <a:lnTo>
                    <a:pt x="733225" y="2667840"/>
                  </a:lnTo>
                  <a:lnTo>
                    <a:pt x="769733" y="2694030"/>
                  </a:lnTo>
                  <a:lnTo>
                    <a:pt x="807605" y="2717744"/>
                  </a:lnTo>
                  <a:lnTo>
                    <a:pt x="846711" y="2738950"/>
                  </a:lnTo>
                  <a:lnTo>
                    <a:pt x="886921" y="2757614"/>
                  </a:lnTo>
                  <a:lnTo>
                    <a:pt x="928104" y="2773703"/>
                  </a:lnTo>
                  <a:lnTo>
                    <a:pt x="970132" y="2787185"/>
                  </a:lnTo>
                  <a:lnTo>
                    <a:pt x="1012875" y="2798027"/>
                  </a:lnTo>
                  <a:lnTo>
                    <a:pt x="1056203" y="2806196"/>
                  </a:lnTo>
                  <a:lnTo>
                    <a:pt x="1099986" y="2811659"/>
                  </a:lnTo>
                  <a:lnTo>
                    <a:pt x="1144095" y="2814383"/>
                  </a:lnTo>
                  <a:lnTo>
                    <a:pt x="1188399" y="2814335"/>
                  </a:lnTo>
                  <a:lnTo>
                    <a:pt x="1232769" y="2811483"/>
                  </a:lnTo>
                  <a:lnTo>
                    <a:pt x="1277076" y="2805794"/>
                  </a:lnTo>
                  <a:lnTo>
                    <a:pt x="1321190" y="2797234"/>
                  </a:lnTo>
                  <a:lnTo>
                    <a:pt x="1364980" y="2785771"/>
                  </a:lnTo>
                  <a:lnTo>
                    <a:pt x="1408317" y="2771372"/>
                  </a:lnTo>
                  <a:lnTo>
                    <a:pt x="1451072" y="2754004"/>
                  </a:lnTo>
                  <a:lnTo>
                    <a:pt x="1493115" y="2733634"/>
                  </a:lnTo>
                  <a:lnTo>
                    <a:pt x="1534316" y="2710229"/>
                  </a:lnTo>
                  <a:lnTo>
                    <a:pt x="1562666" y="2749950"/>
                  </a:lnTo>
                  <a:lnTo>
                    <a:pt x="1593756" y="2787153"/>
                  </a:lnTo>
                  <a:lnTo>
                    <a:pt x="1627421" y="2821712"/>
                  </a:lnTo>
                  <a:lnTo>
                    <a:pt x="1663494" y="2853499"/>
                  </a:lnTo>
                  <a:lnTo>
                    <a:pt x="1701810" y="2882386"/>
                  </a:lnTo>
                  <a:lnTo>
                    <a:pt x="1742201" y="2908246"/>
                  </a:lnTo>
                  <a:lnTo>
                    <a:pt x="1784502" y="2930951"/>
                  </a:lnTo>
                  <a:lnTo>
                    <a:pt x="1828546" y="2950375"/>
                  </a:lnTo>
                  <a:lnTo>
                    <a:pt x="1874168" y="2966388"/>
                  </a:lnTo>
                  <a:lnTo>
                    <a:pt x="1919475" y="2978527"/>
                  </a:lnTo>
                  <a:lnTo>
                    <a:pt x="1964862" y="2987116"/>
                  </a:lnTo>
                  <a:lnTo>
                    <a:pt x="2010175" y="2992238"/>
                  </a:lnTo>
                  <a:lnTo>
                    <a:pt x="2055266" y="2993976"/>
                  </a:lnTo>
                  <a:lnTo>
                    <a:pt x="2099981" y="2992410"/>
                  </a:lnTo>
                  <a:lnTo>
                    <a:pt x="2144171" y="2987625"/>
                  </a:lnTo>
                  <a:lnTo>
                    <a:pt x="2187684" y="2979703"/>
                  </a:lnTo>
                  <a:lnTo>
                    <a:pt x="2230368" y="2968725"/>
                  </a:lnTo>
                  <a:lnTo>
                    <a:pt x="2272074" y="2954775"/>
                  </a:lnTo>
                  <a:lnTo>
                    <a:pt x="2312648" y="2937935"/>
                  </a:lnTo>
                  <a:lnTo>
                    <a:pt x="2351942" y="2918287"/>
                  </a:lnTo>
                  <a:lnTo>
                    <a:pt x="2389803" y="2895914"/>
                  </a:lnTo>
                  <a:lnTo>
                    <a:pt x="2426079" y="2870898"/>
                  </a:lnTo>
                  <a:lnTo>
                    <a:pt x="2460621" y="2843322"/>
                  </a:lnTo>
                  <a:lnTo>
                    <a:pt x="2493277" y="2813267"/>
                  </a:lnTo>
                  <a:lnTo>
                    <a:pt x="2523896" y="2780818"/>
                  </a:lnTo>
                  <a:lnTo>
                    <a:pt x="2552326" y="2746055"/>
                  </a:lnTo>
                  <a:lnTo>
                    <a:pt x="2578416" y="2709061"/>
                  </a:lnTo>
                  <a:lnTo>
                    <a:pt x="2602016" y="2669920"/>
                  </a:lnTo>
                  <a:lnTo>
                    <a:pt x="2622975" y="2628713"/>
                  </a:lnTo>
                  <a:lnTo>
                    <a:pt x="2641140" y="2585522"/>
                  </a:lnTo>
                  <a:lnTo>
                    <a:pt x="2656361" y="2540430"/>
                  </a:lnTo>
                  <a:lnTo>
                    <a:pt x="2699427" y="2565023"/>
                  </a:lnTo>
                  <a:lnTo>
                    <a:pt x="2744353" y="2585403"/>
                  </a:lnTo>
                  <a:lnTo>
                    <a:pt x="2790838" y="2601486"/>
                  </a:lnTo>
                  <a:lnTo>
                    <a:pt x="2838582" y="2613187"/>
                  </a:lnTo>
                  <a:lnTo>
                    <a:pt x="2887286" y="2620423"/>
                  </a:lnTo>
                  <a:lnTo>
                    <a:pt x="2936650" y="2623107"/>
                  </a:lnTo>
                  <a:lnTo>
                    <a:pt x="2983035" y="2621484"/>
                  </a:lnTo>
                  <a:lnTo>
                    <a:pt x="3028356" y="2615959"/>
                  </a:lnTo>
                  <a:lnTo>
                    <a:pt x="3072451" y="2606697"/>
                  </a:lnTo>
                  <a:lnTo>
                    <a:pt x="3115156" y="2593858"/>
                  </a:lnTo>
                  <a:lnTo>
                    <a:pt x="3156310" y="2577605"/>
                  </a:lnTo>
                  <a:lnTo>
                    <a:pt x="3195749" y="2558101"/>
                  </a:lnTo>
                  <a:lnTo>
                    <a:pt x="3233311" y="2535509"/>
                  </a:lnTo>
                  <a:lnTo>
                    <a:pt x="3268833" y="2509990"/>
                  </a:lnTo>
                  <a:lnTo>
                    <a:pt x="3302153" y="2481707"/>
                  </a:lnTo>
                  <a:lnTo>
                    <a:pt x="3333107" y="2450823"/>
                  </a:lnTo>
                  <a:lnTo>
                    <a:pt x="3361534" y="2417499"/>
                  </a:lnTo>
                  <a:lnTo>
                    <a:pt x="3387270" y="2381899"/>
                  </a:lnTo>
                  <a:lnTo>
                    <a:pt x="3410153" y="2344185"/>
                  </a:lnTo>
                  <a:lnTo>
                    <a:pt x="3430021" y="2304519"/>
                  </a:lnTo>
                  <a:lnTo>
                    <a:pt x="3446710" y="2263063"/>
                  </a:lnTo>
                  <a:lnTo>
                    <a:pt x="3460059" y="2219981"/>
                  </a:lnTo>
                  <a:lnTo>
                    <a:pt x="3469904" y="2175434"/>
                  </a:lnTo>
                  <a:lnTo>
                    <a:pt x="3476082" y="2129584"/>
                  </a:lnTo>
                  <a:lnTo>
                    <a:pt x="3478432" y="2082595"/>
                  </a:lnTo>
                  <a:lnTo>
                    <a:pt x="3531494" y="2072497"/>
                  </a:lnTo>
                  <a:lnTo>
                    <a:pt x="3583315" y="2057901"/>
                  </a:lnTo>
                  <a:lnTo>
                    <a:pt x="3633626" y="2038923"/>
                  </a:lnTo>
                  <a:lnTo>
                    <a:pt x="3682159" y="2015681"/>
                  </a:lnTo>
                  <a:lnTo>
                    <a:pt x="3728645" y="1988289"/>
                  </a:lnTo>
                  <a:lnTo>
                    <a:pt x="3772818" y="1956865"/>
                  </a:lnTo>
                  <a:lnTo>
                    <a:pt x="3809024" y="1926439"/>
                  </a:lnTo>
                  <a:lnTo>
                    <a:pt x="3842432" y="1893879"/>
                  </a:lnTo>
                  <a:lnTo>
                    <a:pt x="3873020" y="1859358"/>
                  </a:lnTo>
                  <a:lnTo>
                    <a:pt x="3900766" y="1823051"/>
                  </a:lnTo>
                  <a:lnTo>
                    <a:pt x="3925646" y="1785129"/>
                  </a:lnTo>
                  <a:lnTo>
                    <a:pt x="3947639" y="1745767"/>
                  </a:lnTo>
                  <a:lnTo>
                    <a:pt x="3966723" y="1705137"/>
                  </a:lnTo>
                  <a:lnTo>
                    <a:pt x="3982875" y="1663412"/>
                  </a:lnTo>
                  <a:lnTo>
                    <a:pt x="3996072" y="1620765"/>
                  </a:lnTo>
                  <a:lnTo>
                    <a:pt x="4006293" y="1577370"/>
                  </a:lnTo>
                  <a:lnTo>
                    <a:pt x="4013515" y="1533400"/>
                  </a:lnTo>
                  <a:lnTo>
                    <a:pt x="4017715" y="1489027"/>
                  </a:lnTo>
                  <a:lnTo>
                    <a:pt x="4018872" y="1444426"/>
                  </a:lnTo>
                  <a:lnTo>
                    <a:pt x="4016964" y="1399768"/>
                  </a:lnTo>
                  <a:lnTo>
                    <a:pt x="4011967" y="1355227"/>
                  </a:lnTo>
                  <a:lnTo>
                    <a:pt x="4003859" y="1310976"/>
                  </a:lnTo>
                  <a:lnTo>
                    <a:pt x="3992619" y="1267189"/>
                  </a:lnTo>
                  <a:lnTo>
                    <a:pt x="3978223" y="1224038"/>
                  </a:lnTo>
                  <a:lnTo>
                    <a:pt x="3960650" y="1181697"/>
                  </a:lnTo>
                  <a:lnTo>
                    <a:pt x="3939877" y="1140338"/>
                  </a:lnTo>
                  <a:lnTo>
                    <a:pt x="3915882" y="1100136"/>
                  </a:lnTo>
                  <a:lnTo>
                    <a:pt x="3888642" y="1061261"/>
                  </a:lnTo>
                  <a:lnTo>
                    <a:pt x="3895139" y="1045029"/>
                  </a:lnTo>
                  <a:lnTo>
                    <a:pt x="3911248" y="995094"/>
                  </a:lnTo>
                  <a:lnTo>
                    <a:pt x="3921595" y="947671"/>
                  </a:lnTo>
                  <a:lnTo>
                    <a:pt x="3927362" y="900330"/>
                  </a:lnTo>
                  <a:lnTo>
                    <a:pt x="3928696" y="853332"/>
                  </a:lnTo>
                  <a:lnTo>
                    <a:pt x="3925742" y="806935"/>
                  </a:lnTo>
                  <a:lnTo>
                    <a:pt x="3918646" y="761400"/>
                  </a:lnTo>
                  <a:lnTo>
                    <a:pt x="3907552" y="716985"/>
                  </a:lnTo>
                  <a:lnTo>
                    <a:pt x="3892608" y="673951"/>
                  </a:lnTo>
                  <a:lnTo>
                    <a:pt x="3873958" y="632556"/>
                  </a:lnTo>
                  <a:lnTo>
                    <a:pt x="3851749" y="593060"/>
                  </a:lnTo>
                  <a:lnTo>
                    <a:pt x="3826125" y="555724"/>
                  </a:lnTo>
                  <a:lnTo>
                    <a:pt x="3797233" y="520805"/>
                  </a:lnTo>
                  <a:lnTo>
                    <a:pt x="3765217" y="488564"/>
                  </a:lnTo>
                  <a:lnTo>
                    <a:pt x="3730225" y="459260"/>
                  </a:lnTo>
                  <a:lnTo>
                    <a:pt x="3692401" y="433152"/>
                  </a:lnTo>
                  <a:lnTo>
                    <a:pt x="3651891" y="410501"/>
                  </a:lnTo>
                  <a:lnTo>
                    <a:pt x="3608840" y="391565"/>
                  </a:lnTo>
                  <a:lnTo>
                    <a:pt x="3563395" y="376604"/>
                  </a:lnTo>
                  <a:lnTo>
                    <a:pt x="3551215" y="325298"/>
                  </a:lnTo>
                  <a:lnTo>
                    <a:pt x="3533395" y="276072"/>
                  </a:lnTo>
                  <a:lnTo>
                    <a:pt x="3510198" y="229380"/>
                  </a:lnTo>
                  <a:lnTo>
                    <a:pt x="3481889" y="185672"/>
                  </a:lnTo>
                  <a:lnTo>
                    <a:pt x="3448733" y="145400"/>
                  </a:lnTo>
                  <a:lnTo>
                    <a:pt x="3410995" y="109015"/>
                  </a:lnTo>
                  <a:lnTo>
                    <a:pt x="3371774" y="78887"/>
                  </a:lnTo>
                  <a:lnTo>
                    <a:pt x="3330418" y="53709"/>
                  </a:lnTo>
                  <a:lnTo>
                    <a:pt x="3287315" y="33447"/>
                  </a:lnTo>
                  <a:lnTo>
                    <a:pt x="3242853" y="18071"/>
                  </a:lnTo>
                  <a:lnTo>
                    <a:pt x="3197418" y="7547"/>
                  </a:lnTo>
                  <a:lnTo>
                    <a:pt x="3151401" y="1844"/>
                  </a:lnTo>
                  <a:lnTo>
                    <a:pt x="3105187" y="928"/>
                  </a:lnTo>
                  <a:lnTo>
                    <a:pt x="3059166" y="4769"/>
                  </a:lnTo>
                  <a:lnTo>
                    <a:pt x="3013725" y="13333"/>
                  </a:lnTo>
                  <a:lnTo>
                    <a:pt x="2969251" y="26588"/>
                  </a:lnTo>
                  <a:lnTo>
                    <a:pt x="2926134" y="44502"/>
                  </a:lnTo>
                  <a:lnTo>
                    <a:pt x="2884760" y="67042"/>
                  </a:lnTo>
                  <a:lnTo>
                    <a:pt x="2845517" y="94178"/>
                  </a:lnTo>
                  <a:lnTo>
                    <a:pt x="2808794" y="125875"/>
                  </a:lnTo>
                  <a:lnTo>
                    <a:pt x="2774979" y="162101"/>
                  </a:lnTo>
                  <a:lnTo>
                    <a:pt x="2744818" y="126385"/>
                  </a:lnTo>
                  <a:lnTo>
                    <a:pt x="2710955" y="94490"/>
                  </a:lnTo>
                  <a:lnTo>
                    <a:pt x="2673734" y="66715"/>
                  </a:lnTo>
                  <a:lnTo>
                    <a:pt x="2633501" y="43356"/>
                  </a:lnTo>
                  <a:lnTo>
                    <a:pt x="2589964" y="24408"/>
                  </a:lnTo>
                  <a:lnTo>
                    <a:pt x="2545514" y="10958"/>
                  </a:lnTo>
                  <a:lnTo>
                    <a:pt x="2500558" y="2868"/>
                  </a:lnTo>
                  <a:lnTo>
                    <a:pt x="2455507" y="0"/>
                  </a:lnTo>
                  <a:close/>
                </a:path>
              </a:pathLst>
            </a:custGeom>
            <a:solidFill>
              <a:srgbClr val="5B9BD4"/>
            </a:solidFill>
          </p:spPr>
          <p:txBody>
            <a:bodyPr wrap="square" lIns="0" tIns="0" rIns="0" bIns="0" rtlCol="0"/>
            <a:lstStyle/>
            <a:p>
              <a:endParaRPr dirty="0"/>
            </a:p>
          </p:txBody>
        </p:sp>
        <p:sp>
          <p:nvSpPr>
            <p:cNvPr id="8" name="object 8"/>
            <p:cNvSpPr/>
            <p:nvPr/>
          </p:nvSpPr>
          <p:spPr>
            <a:xfrm>
              <a:off x="7620859" y="1375360"/>
              <a:ext cx="4018915" cy="2994025"/>
            </a:xfrm>
            <a:custGeom>
              <a:avLst/>
              <a:gdLst/>
              <a:ahLst/>
              <a:cxnLst/>
              <a:rect l="l" t="t" r="r" b="b"/>
              <a:pathLst>
                <a:path w="4018915" h="2994025">
                  <a:moveTo>
                    <a:pt x="365408" y="985696"/>
                  </a:moveTo>
                  <a:lnTo>
                    <a:pt x="360814" y="938387"/>
                  </a:lnTo>
                  <a:lnTo>
                    <a:pt x="359674" y="891557"/>
                  </a:lnTo>
                  <a:lnTo>
                    <a:pt x="361885" y="845346"/>
                  </a:lnTo>
                  <a:lnTo>
                    <a:pt x="367343" y="799892"/>
                  </a:lnTo>
                  <a:lnTo>
                    <a:pt x="375945" y="755334"/>
                  </a:lnTo>
                  <a:lnTo>
                    <a:pt x="387586" y="711811"/>
                  </a:lnTo>
                  <a:lnTo>
                    <a:pt x="402163" y="669460"/>
                  </a:lnTo>
                  <a:lnTo>
                    <a:pt x="419572" y="628421"/>
                  </a:lnTo>
                  <a:lnTo>
                    <a:pt x="439710" y="588832"/>
                  </a:lnTo>
                  <a:lnTo>
                    <a:pt x="462473" y="550832"/>
                  </a:lnTo>
                  <a:lnTo>
                    <a:pt x="487756" y="514558"/>
                  </a:lnTo>
                  <a:lnTo>
                    <a:pt x="515458" y="480150"/>
                  </a:lnTo>
                  <a:lnTo>
                    <a:pt x="545473" y="447747"/>
                  </a:lnTo>
                  <a:lnTo>
                    <a:pt x="577698" y="417486"/>
                  </a:lnTo>
                  <a:lnTo>
                    <a:pt x="612029" y="389506"/>
                  </a:lnTo>
                  <a:lnTo>
                    <a:pt x="648363" y="363946"/>
                  </a:lnTo>
                  <a:lnTo>
                    <a:pt x="686597" y="340945"/>
                  </a:lnTo>
                  <a:lnTo>
                    <a:pt x="726625" y="320641"/>
                  </a:lnTo>
                  <a:lnTo>
                    <a:pt x="768345" y="303171"/>
                  </a:lnTo>
                  <a:lnTo>
                    <a:pt x="811653" y="288676"/>
                  </a:lnTo>
                  <a:lnTo>
                    <a:pt x="856445" y="277294"/>
                  </a:lnTo>
                  <a:lnTo>
                    <a:pt x="902618" y="269162"/>
                  </a:lnTo>
                  <a:lnTo>
                    <a:pt x="954836" y="264207"/>
                  </a:lnTo>
                  <a:lnTo>
                    <a:pt x="1007014" y="263686"/>
                  </a:lnTo>
                  <a:lnTo>
                    <a:pt x="1058885" y="267546"/>
                  </a:lnTo>
                  <a:lnTo>
                    <a:pt x="1110183" y="275735"/>
                  </a:lnTo>
                  <a:lnTo>
                    <a:pt x="1160642" y="288198"/>
                  </a:lnTo>
                  <a:lnTo>
                    <a:pt x="1209996" y="304881"/>
                  </a:lnTo>
                  <a:lnTo>
                    <a:pt x="1257976" y="325732"/>
                  </a:lnTo>
                  <a:lnTo>
                    <a:pt x="1304319" y="350696"/>
                  </a:lnTo>
                  <a:lnTo>
                    <a:pt x="1328711" y="308949"/>
                  </a:lnTo>
                  <a:lnTo>
                    <a:pt x="1356385" y="270452"/>
                  </a:lnTo>
                  <a:lnTo>
                    <a:pt x="1387060" y="235293"/>
                  </a:lnTo>
                  <a:lnTo>
                    <a:pt x="1420455" y="203559"/>
                  </a:lnTo>
                  <a:lnTo>
                    <a:pt x="1456289" y="175338"/>
                  </a:lnTo>
                  <a:lnTo>
                    <a:pt x="1494281" y="150715"/>
                  </a:lnTo>
                  <a:lnTo>
                    <a:pt x="1534151" y="129778"/>
                  </a:lnTo>
                  <a:lnTo>
                    <a:pt x="1575619" y="112615"/>
                  </a:lnTo>
                  <a:lnTo>
                    <a:pt x="1618402" y="99312"/>
                  </a:lnTo>
                  <a:lnTo>
                    <a:pt x="1662221" y="89955"/>
                  </a:lnTo>
                  <a:lnTo>
                    <a:pt x="1706795" y="84633"/>
                  </a:lnTo>
                  <a:lnTo>
                    <a:pt x="1751843" y="83432"/>
                  </a:lnTo>
                  <a:lnTo>
                    <a:pt x="1797085" y="86439"/>
                  </a:lnTo>
                  <a:lnTo>
                    <a:pt x="1842239" y="93742"/>
                  </a:lnTo>
                  <a:lnTo>
                    <a:pt x="1887026" y="105426"/>
                  </a:lnTo>
                  <a:lnTo>
                    <a:pt x="1931163" y="121580"/>
                  </a:lnTo>
                  <a:lnTo>
                    <a:pt x="1974371" y="142289"/>
                  </a:lnTo>
                  <a:lnTo>
                    <a:pt x="2035013" y="180913"/>
                  </a:lnTo>
                  <a:lnTo>
                    <a:pt x="2089560" y="228014"/>
                  </a:lnTo>
                  <a:lnTo>
                    <a:pt x="2113108" y="186289"/>
                  </a:lnTo>
                  <a:lnTo>
                    <a:pt x="2140645" y="148399"/>
                  </a:lnTo>
                  <a:lnTo>
                    <a:pt x="2171761" y="114484"/>
                  </a:lnTo>
                  <a:lnTo>
                    <a:pt x="2206050" y="84681"/>
                  </a:lnTo>
                  <a:lnTo>
                    <a:pt x="2243101" y="59131"/>
                  </a:lnTo>
                  <a:lnTo>
                    <a:pt x="2282507" y="37970"/>
                  </a:lnTo>
                  <a:lnTo>
                    <a:pt x="2323859" y="21338"/>
                  </a:lnTo>
                  <a:lnTo>
                    <a:pt x="2366749" y="9373"/>
                  </a:lnTo>
                  <a:lnTo>
                    <a:pt x="2410767" y="2214"/>
                  </a:lnTo>
                  <a:lnTo>
                    <a:pt x="2455507" y="0"/>
                  </a:lnTo>
                  <a:lnTo>
                    <a:pt x="2500558" y="2868"/>
                  </a:lnTo>
                  <a:lnTo>
                    <a:pt x="2545514" y="10958"/>
                  </a:lnTo>
                  <a:lnTo>
                    <a:pt x="2589964" y="24408"/>
                  </a:lnTo>
                  <a:lnTo>
                    <a:pt x="2633501" y="43356"/>
                  </a:lnTo>
                  <a:lnTo>
                    <a:pt x="2673734" y="66715"/>
                  </a:lnTo>
                  <a:lnTo>
                    <a:pt x="2710955" y="94490"/>
                  </a:lnTo>
                  <a:lnTo>
                    <a:pt x="2744818" y="126385"/>
                  </a:lnTo>
                  <a:lnTo>
                    <a:pt x="2774979" y="162101"/>
                  </a:lnTo>
                  <a:lnTo>
                    <a:pt x="2808794" y="125875"/>
                  </a:lnTo>
                  <a:lnTo>
                    <a:pt x="2845517" y="94178"/>
                  </a:lnTo>
                  <a:lnTo>
                    <a:pt x="2884760" y="67042"/>
                  </a:lnTo>
                  <a:lnTo>
                    <a:pt x="2926134" y="44502"/>
                  </a:lnTo>
                  <a:lnTo>
                    <a:pt x="2969251" y="26588"/>
                  </a:lnTo>
                  <a:lnTo>
                    <a:pt x="3013725" y="13333"/>
                  </a:lnTo>
                  <a:lnTo>
                    <a:pt x="3059166" y="4769"/>
                  </a:lnTo>
                  <a:lnTo>
                    <a:pt x="3105187" y="928"/>
                  </a:lnTo>
                  <a:lnTo>
                    <a:pt x="3151401" y="1844"/>
                  </a:lnTo>
                  <a:lnTo>
                    <a:pt x="3197418" y="7547"/>
                  </a:lnTo>
                  <a:lnTo>
                    <a:pt x="3242853" y="18071"/>
                  </a:lnTo>
                  <a:lnTo>
                    <a:pt x="3287315" y="33447"/>
                  </a:lnTo>
                  <a:lnTo>
                    <a:pt x="3330418" y="53709"/>
                  </a:lnTo>
                  <a:lnTo>
                    <a:pt x="3371774" y="78887"/>
                  </a:lnTo>
                  <a:lnTo>
                    <a:pt x="3410995" y="109015"/>
                  </a:lnTo>
                  <a:lnTo>
                    <a:pt x="3448733" y="145400"/>
                  </a:lnTo>
                  <a:lnTo>
                    <a:pt x="3481889" y="185672"/>
                  </a:lnTo>
                  <a:lnTo>
                    <a:pt x="3510198" y="229380"/>
                  </a:lnTo>
                  <a:lnTo>
                    <a:pt x="3533395" y="276072"/>
                  </a:lnTo>
                  <a:lnTo>
                    <a:pt x="3551215" y="325298"/>
                  </a:lnTo>
                  <a:lnTo>
                    <a:pt x="3563395" y="376604"/>
                  </a:lnTo>
                  <a:lnTo>
                    <a:pt x="3608840" y="391565"/>
                  </a:lnTo>
                  <a:lnTo>
                    <a:pt x="3651891" y="410501"/>
                  </a:lnTo>
                  <a:lnTo>
                    <a:pt x="3692401" y="433152"/>
                  </a:lnTo>
                  <a:lnTo>
                    <a:pt x="3730225" y="459260"/>
                  </a:lnTo>
                  <a:lnTo>
                    <a:pt x="3765217" y="488564"/>
                  </a:lnTo>
                  <a:lnTo>
                    <a:pt x="3797233" y="520805"/>
                  </a:lnTo>
                  <a:lnTo>
                    <a:pt x="3826125" y="555724"/>
                  </a:lnTo>
                  <a:lnTo>
                    <a:pt x="3851749" y="593060"/>
                  </a:lnTo>
                  <a:lnTo>
                    <a:pt x="3873958" y="632556"/>
                  </a:lnTo>
                  <a:lnTo>
                    <a:pt x="3892608" y="673951"/>
                  </a:lnTo>
                  <a:lnTo>
                    <a:pt x="3907552" y="716985"/>
                  </a:lnTo>
                  <a:lnTo>
                    <a:pt x="3918646" y="761400"/>
                  </a:lnTo>
                  <a:lnTo>
                    <a:pt x="3925742" y="806935"/>
                  </a:lnTo>
                  <a:lnTo>
                    <a:pt x="3928696" y="853332"/>
                  </a:lnTo>
                  <a:lnTo>
                    <a:pt x="3927362" y="900330"/>
                  </a:lnTo>
                  <a:lnTo>
                    <a:pt x="3921595" y="947671"/>
                  </a:lnTo>
                  <a:lnTo>
                    <a:pt x="3911248" y="995094"/>
                  </a:lnTo>
                  <a:lnTo>
                    <a:pt x="3895139" y="1045029"/>
                  </a:lnTo>
                  <a:lnTo>
                    <a:pt x="3888642" y="1061261"/>
                  </a:lnTo>
                  <a:lnTo>
                    <a:pt x="3915882" y="1100136"/>
                  </a:lnTo>
                  <a:lnTo>
                    <a:pt x="3939877" y="1140338"/>
                  </a:lnTo>
                  <a:lnTo>
                    <a:pt x="3960650" y="1181697"/>
                  </a:lnTo>
                  <a:lnTo>
                    <a:pt x="3978223" y="1224038"/>
                  </a:lnTo>
                  <a:lnTo>
                    <a:pt x="3992619" y="1267189"/>
                  </a:lnTo>
                  <a:lnTo>
                    <a:pt x="4003859" y="1310976"/>
                  </a:lnTo>
                  <a:lnTo>
                    <a:pt x="4011967" y="1355227"/>
                  </a:lnTo>
                  <a:lnTo>
                    <a:pt x="4016964" y="1399768"/>
                  </a:lnTo>
                  <a:lnTo>
                    <a:pt x="4018872" y="1444426"/>
                  </a:lnTo>
                  <a:lnTo>
                    <a:pt x="4017715" y="1489027"/>
                  </a:lnTo>
                  <a:lnTo>
                    <a:pt x="4013515" y="1533400"/>
                  </a:lnTo>
                  <a:lnTo>
                    <a:pt x="4006293" y="1577370"/>
                  </a:lnTo>
                  <a:lnTo>
                    <a:pt x="3996072" y="1620765"/>
                  </a:lnTo>
                  <a:lnTo>
                    <a:pt x="3982875" y="1663412"/>
                  </a:lnTo>
                  <a:lnTo>
                    <a:pt x="3966723" y="1705137"/>
                  </a:lnTo>
                  <a:lnTo>
                    <a:pt x="3947639" y="1745767"/>
                  </a:lnTo>
                  <a:lnTo>
                    <a:pt x="3925646" y="1785129"/>
                  </a:lnTo>
                  <a:lnTo>
                    <a:pt x="3900766" y="1823051"/>
                  </a:lnTo>
                  <a:lnTo>
                    <a:pt x="3873020" y="1859358"/>
                  </a:lnTo>
                  <a:lnTo>
                    <a:pt x="3842432" y="1893879"/>
                  </a:lnTo>
                  <a:lnTo>
                    <a:pt x="3809024" y="1926439"/>
                  </a:lnTo>
                  <a:lnTo>
                    <a:pt x="3772818" y="1956865"/>
                  </a:lnTo>
                  <a:lnTo>
                    <a:pt x="3728645" y="1988289"/>
                  </a:lnTo>
                  <a:lnTo>
                    <a:pt x="3682159" y="2015681"/>
                  </a:lnTo>
                  <a:lnTo>
                    <a:pt x="3633626" y="2038923"/>
                  </a:lnTo>
                  <a:lnTo>
                    <a:pt x="3583315" y="2057901"/>
                  </a:lnTo>
                  <a:lnTo>
                    <a:pt x="3531494" y="2072497"/>
                  </a:lnTo>
                  <a:lnTo>
                    <a:pt x="3478432" y="2082595"/>
                  </a:lnTo>
                  <a:lnTo>
                    <a:pt x="3476082" y="2129584"/>
                  </a:lnTo>
                  <a:lnTo>
                    <a:pt x="3469904" y="2175434"/>
                  </a:lnTo>
                  <a:lnTo>
                    <a:pt x="3460059" y="2219981"/>
                  </a:lnTo>
                  <a:lnTo>
                    <a:pt x="3446710" y="2263063"/>
                  </a:lnTo>
                  <a:lnTo>
                    <a:pt x="3430021" y="2304519"/>
                  </a:lnTo>
                  <a:lnTo>
                    <a:pt x="3410153" y="2344185"/>
                  </a:lnTo>
                  <a:lnTo>
                    <a:pt x="3387270" y="2381899"/>
                  </a:lnTo>
                  <a:lnTo>
                    <a:pt x="3361534" y="2417499"/>
                  </a:lnTo>
                  <a:lnTo>
                    <a:pt x="3333107" y="2450823"/>
                  </a:lnTo>
                  <a:lnTo>
                    <a:pt x="3302153" y="2481707"/>
                  </a:lnTo>
                  <a:lnTo>
                    <a:pt x="3268833" y="2509990"/>
                  </a:lnTo>
                  <a:lnTo>
                    <a:pt x="3233311" y="2535509"/>
                  </a:lnTo>
                  <a:lnTo>
                    <a:pt x="3195749" y="2558101"/>
                  </a:lnTo>
                  <a:lnTo>
                    <a:pt x="3156310" y="2577605"/>
                  </a:lnTo>
                  <a:lnTo>
                    <a:pt x="3115156" y="2593858"/>
                  </a:lnTo>
                  <a:lnTo>
                    <a:pt x="3072451" y="2606697"/>
                  </a:lnTo>
                  <a:lnTo>
                    <a:pt x="3028356" y="2615959"/>
                  </a:lnTo>
                  <a:lnTo>
                    <a:pt x="2983035" y="2621484"/>
                  </a:lnTo>
                  <a:lnTo>
                    <a:pt x="2936650" y="2623107"/>
                  </a:lnTo>
                  <a:lnTo>
                    <a:pt x="2887286" y="2620423"/>
                  </a:lnTo>
                  <a:lnTo>
                    <a:pt x="2838582" y="2613187"/>
                  </a:lnTo>
                  <a:lnTo>
                    <a:pt x="2790838" y="2601486"/>
                  </a:lnTo>
                  <a:lnTo>
                    <a:pt x="2744353" y="2585403"/>
                  </a:lnTo>
                  <a:lnTo>
                    <a:pt x="2699427" y="2565023"/>
                  </a:lnTo>
                  <a:lnTo>
                    <a:pt x="2656361" y="2540430"/>
                  </a:lnTo>
                  <a:lnTo>
                    <a:pt x="2641140" y="2585522"/>
                  </a:lnTo>
                  <a:lnTo>
                    <a:pt x="2622975" y="2628713"/>
                  </a:lnTo>
                  <a:lnTo>
                    <a:pt x="2602016" y="2669920"/>
                  </a:lnTo>
                  <a:lnTo>
                    <a:pt x="2578416" y="2709061"/>
                  </a:lnTo>
                  <a:lnTo>
                    <a:pt x="2552326" y="2746055"/>
                  </a:lnTo>
                  <a:lnTo>
                    <a:pt x="2523896" y="2780818"/>
                  </a:lnTo>
                  <a:lnTo>
                    <a:pt x="2493277" y="2813267"/>
                  </a:lnTo>
                  <a:lnTo>
                    <a:pt x="2460621" y="2843322"/>
                  </a:lnTo>
                  <a:lnTo>
                    <a:pt x="2426079" y="2870898"/>
                  </a:lnTo>
                  <a:lnTo>
                    <a:pt x="2389803" y="2895914"/>
                  </a:lnTo>
                  <a:lnTo>
                    <a:pt x="2351942" y="2918287"/>
                  </a:lnTo>
                  <a:lnTo>
                    <a:pt x="2312648" y="2937935"/>
                  </a:lnTo>
                  <a:lnTo>
                    <a:pt x="2272074" y="2954775"/>
                  </a:lnTo>
                  <a:lnTo>
                    <a:pt x="2230368" y="2968725"/>
                  </a:lnTo>
                  <a:lnTo>
                    <a:pt x="2187684" y="2979703"/>
                  </a:lnTo>
                  <a:lnTo>
                    <a:pt x="2144171" y="2987625"/>
                  </a:lnTo>
                  <a:lnTo>
                    <a:pt x="2099981" y="2992410"/>
                  </a:lnTo>
                  <a:lnTo>
                    <a:pt x="2055266" y="2993976"/>
                  </a:lnTo>
                  <a:lnTo>
                    <a:pt x="2010175" y="2992238"/>
                  </a:lnTo>
                  <a:lnTo>
                    <a:pt x="1964862" y="2987116"/>
                  </a:lnTo>
                  <a:lnTo>
                    <a:pt x="1919475" y="2978527"/>
                  </a:lnTo>
                  <a:lnTo>
                    <a:pt x="1874168" y="2966388"/>
                  </a:lnTo>
                  <a:lnTo>
                    <a:pt x="1828546" y="2950375"/>
                  </a:lnTo>
                  <a:lnTo>
                    <a:pt x="1784502" y="2930951"/>
                  </a:lnTo>
                  <a:lnTo>
                    <a:pt x="1742201" y="2908246"/>
                  </a:lnTo>
                  <a:lnTo>
                    <a:pt x="1701810" y="2882386"/>
                  </a:lnTo>
                  <a:lnTo>
                    <a:pt x="1663494" y="2853499"/>
                  </a:lnTo>
                  <a:lnTo>
                    <a:pt x="1627421" y="2821712"/>
                  </a:lnTo>
                  <a:lnTo>
                    <a:pt x="1593756" y="2787153"/>
                  </a:lnTo>
                  <a:lnTo>
                    <a:pt x="1562666" y="2749950"/>
                  </a:lnTo>
                  <a:lnTo>
                    <a:pt x="1534316" y="2710229"/>
                  </a:lnTo>
                  <a:lnTo>
                    <a:pt x="1493115" y="2733634"/>
                  </a:lnTo>
                  <a:lnTo>
                    <a:pt x="1451072" y="2754004"/>
                  </a:lnTo>
                  <a:lnTo>
                    <a:pt x="1408317" y="2771372"/>
                  </a:lnTo>
                  <a:lnTo>
                    <a:pt x="1364980" y="2785771"/>
                  </a:lnTo>
                  <a:lnTo>
                    <a:pt x="1321190" y="2797234"/>
                  </a:lnTo>
                  <a:lnTo>
                    <a:pt x="1277076" y="2805794"/>
                  </a:lnTo>
                  <a:lnTo>
                    <a:pt x="1232769" y="2811483"/>
                  </a:lnTo>
                  <a:lnTo>
                    <a:pt x="1188399" y="2814335"/>
                  </a:lnTo>
                  <a:lnTo>
                    <a:pt x="1144095" y="2814383"/>
                  </a:lnTo>
                  <a:lnTo>
                    <a:pt x="1099986" y="2811659"/>
                  </a:lnTo>
                  <a:lnTo>
                    <a:pt x="1056203" y="2806196"/>
                  </a:lnTo>
                  <a:lnTo>
                    <a:pt x="1012875" y="2798027"/>
                  </a:lnTo>
                  <a:lnTo>
                    <a:pt x="970132" y="2787185"/>
                  </a:lnTo>
                  <a:lnTo>
                    <a:pt x="928104" y="2773703"/>
                  </a:lnTo>
                  <a:lnTo>
                    <a:pt x="886921" y="2757614"/>
                  </a:lnTo>
                  <a:lnTo>
                    <a:pt x="846711" y="2738950"/>
                  </a:lnTo>
                  <a:lnTo>
                    <a:pt x="807605" y="2717744"/>
                  </a:lnTo>
                  <a:lnTo>
                    <a:pt x="769733" y="2694030"/>
                  </a:lnTo>
                  <a:lnTo>
                    <a:pt x="733225" y="2667840"/>
                  </a:lnTo>
                  <a:lnTo>
                    <a:pt x="698209" y="2639207"/>
                  </a:lnTo>
                  <a:lnTo>
                    <a:pt x="664816" y="2608164"/>
                  </a:lnTo>
                  <a:lnTo>
                    <a:pt x="633175" y="2574743"/>
                  </a:lnTo>
                  <a:lnTo>
                    <a:pt x="603417" y="2538979"/>
                  </a:lnTo>
                  <a:lnTo>
                    <a:pt x="575671" y="2500902"/>
                  </a:lnTo>
                  <a:lnTo>
                    <a:pt x="550066" y="2460547"/>
                  </a:lnTo>
                  <a:lnTo>
                    <a:pt x="544986" y="2451784"/>
                  </a:lnTo>
                  <a:lnTo>
                    <a:pt x="542446" y="2447466"/>
                  </a:lnTo>
                  <a:lnTo>
                    <a:pt x="495200" y="2450280"/>
                  </a:lnTo>
                  <a:lnTo>
                    <a:pt x="448935" y="2447632"/>
                  </a:lnTo>
                  <a:lnTo>
                    <a:pt x="403990" y="2439792"/>
                  </a:lnTo>
                  <a:lnTo>
                    <a:pt x="360699" y="2427032"/>
                  </a:lnTo>
                  <a:lnTo>
                    <a:pt x="319400" y="2409619"/>
                  </a:lnTo>
                  <a:lnTo>
                    <a:pt x="280429" y="2387824"/>
                  </a:lnTo>
                  <a:lnTo>
                    <a:pt x="244123" y="2361916"/>
                  </a:lnTo>
                  <a:lnTo>
                    <a:pt x="210818" y="2332165"/>
                  </a:lnTo>
                  <a:lnTo>
                    <a:pt x="180851" y="2298841"/>
                  </a:lnTo>
                  <a:lnTo>
                    <a:pt x="154559" y="2262213"/>
                  </a:lnTo>
                  <a:lnTo>
                    <a:pt x="132278" y="2222551"/>
                  </a:lnTo>
                  <a:lnTo>
                    <a:pt x="114344" y="2180124"/>
                  </a:lnTo>
                  <a:lnTo>
                    <a:pt x="101095" y="2135203"/>
                  </a:lnTo>
                  <a:lnTo>
                    <a:pt x="92866" y="2088056"/>
                  </a:lnTo>
                  <a:lnTo>
                    <a:pt x="90137" y="2036762"/>
                  </a:lnTo>
                  <a:lnTo>
                    <a:pt x="93696" y="1986014"/>
                  </a:lnTo>
                  <a:lnTo>
                    <a:pt x="103359" y="1936374"/>
                  </a:lnTo>
                  <a:lnTo>
                    <a:pt x="118946" y="1888405"/>
                  </a:lnTo>
                  <a:lnTo>
                    <a:pt x="140272" y="1842669"/>
                  </a:lnTo>
                  <a:lnTo>
                    <a:pt x="167158" y="1799727"/>
                  </a:lnTo>
                  <a:lnTo>
                    <a:pt x="199419" y="1760142"/>
                  </a:lnTo>
                  <a:lnTo>
                    <a:pt x="160165" y="1733481"/>
                  </a:lnTo>
                  <a:lnTo>
                    <a:pt x="124933" y="1703036"/>
                  </a:lnTo>
                  <a:lnTo>
                    <a:pt x="93832" y="1669231"/>
                  </a:lnTo>
                  <a:lnTo>
                    <a:pt x="66969" y="1632489"/>
                  </a:lnTo>
                  <a:lnTo>
                    <a:pt x="44452" y="1593233"/>
                  </a:lnTo>
                  <a:lnTo>
                    <a:pt x="26389" y="1551887"/>
                  </a:lnTo>
                  <a:lnTo>
                    <a:pt x="12888" y="1508873"/>
                  </a:lnTo>
                  <a:lnTo>
                    <a:pt x="4055" y="1464615"/>
                  </a:lnTo>
                  <a:lnTo>
                    <a:pt x="0" y="1419537"/>
                  </a:lnTo>
                  <a:lnTo>
                    <a:pt x="829" y="1374061"/>
                  </a:lnTo>
                  <a:lnTo>
                    <a:pt x="6650" y="1328610"/>
                  </a:lnTo>
                  <a:lnTo>
                    <a:pt x="17572" y="1283608"/>
                  </a:lnTo>
                  <a:lnTo>
                    <a:pt x="33702" y="1239478"/>
                  </a:lnTo>
                  <a:lnTo>
                    <a:pt x="55147" y="1196643"/>
                  </a:lnTo>
                  <a:lnTo>
                    <a:pt x="81755" y="1156010"/>
                  </a:lnTo>
                  <a:lnTo>
                    <a:pt x="112539" y="1119253"/>
                  </a:lnTo>
                  <a:lnTo>
                    <a:pt x="147091" y="1086639"/>
                  </a:lnTo>
                  <a:lnTo>
                    <a:pt x="185004" y="1058436"/>
                  </a:lnTo>
                  <a:lnTo>
                    <a:pt x="225870" y="1034912"/>
                  </a:lnTo>
                  <a:lnTo>
                    <a:pt x="269281" y="1016335"/>
                  </a:lnTo>
                  <a:lnTo>
                    <a:pt x="314829" y="1002973"/>
                  </a:lnTo>
                  <a:lnTo>
                    <a:pt x="362106" y="995094"/>
                  </a:lnTo>
                  <a:lnTo>
                    <a:pt x="365408" y="985696"/>
                  </a:lnTo>
                  <a:close/>
                </a:path>
                <a:path w="4018915" h="2994025">
                  <a:moveTo>
                    <a:pt x="439195" y="1803703"/>
                  </a:moveTo>
                  <a:lnTo>
                    <a:pt x="389982" y="1804517"/>
                  </a:lnTo>
                  <a:lnTo>
                    <a:pt x="341299" y="1799272"/>
                  </a:lnTo>
                  <a:lnTo>
                    <a:pt x="293677" y="1788095"/>
                  </a:lnTo>
                  <a:lnTo>
                    <a:pt x="247646" y="1771114"/>
                  </a:lnTo>
                  <a:lnTo>
                    <a:pt x="203737" y="1748458"/>
                  </a:lnTo>
                </a:path>
                <a:path w="4018915" h="2994025">
                  <a:moveTo>
                    <a:pt x="646840" y="2407842"/>
                  </a:moveTo>
                  <a:lnTo>
                    <a:pt x="621781" y="2417006"/>
                  </a:lnTo>
                  <a:lnTo>
                    <a:pt x="596199" y="2424479"/>
                  </a:lnTo>
                  <a:lnTo>
                    <a:pt x="570187" y="2430238"/>
                  </a:lnTo>
                  <a:lnTo>
                    <a:pt x="543843" y="2434258"/>
                  </a:lnTo>
                </a:path>
                <a:path w="4018915" h="2994025">
                  <a:moveTo>
                    <a:pt x="1534062" y="2698164"/>
                  </a:moveTo>
                  <a:lnTo>
                    <a:pt x="1516234" y="2669314"/>
                  </a:lnTo>
                  <a:lnTo>
                    <a:pt x="1499931" y="2639570"/>
                  </a:lnTo>
                  <a:lnTo>
                    <a:pt x="1485199" y="2608993"/>
                  </a:lnTo>
                  <a:lnTo>
                    <a:pt x="1472086" y="2577641"/>
                  </a:lnTo>
                </a:path>
                <a:path w="4018915" h="2994025">
                  <a:moveTo>
                    <a:pt x="2681507" y="2397555"/>
                  </a:moveTo>
                  <a:lnTo>
                    <a:pt x="2677887" y="2431091"/>
                  </a:lnTo>
                  <a:lnTo>
                    <a:pt x="2672553" y="2464389"/>
                  </a:lnTo>
                  <a:lnTo>
                    <a:pt x="2665505" y="2497354"/>
                  </a:lnTo>
                  <a:lnTo>
                    <a:pt x="2656742" y="2529889"/>
                  </a:lnTo>
                </a:path>
                <a:path w="4018915" h="2994025">
                  <a:moveTo>
                    <a:pt x="3174140" y="1580437"/>
                  </a:moveTo>
                  <a:lnTo>
                    <a:pt x="3215864" y="1603400"/>
                  </a:lnTo>
                  <a:lnTo>
                    <a:pt x="3255016" y="1629698"/>
                  </a:lnTo>
                  <a:lnTo>
                    <a:pt x="3291456" y="1659108"/>
                  </a:lnTo>
                  <a:lnTo>
                    <a:pt x="3325046" y="1691404"/>
                  </a:lnTo>
                  <a:lnTo>
                    <a:pt x="3355647" y="1726360"/>
                  </a:lnTo>
                  <a:lnTo>
                    <a:pt x="3383122" y="1763750"/>
                  </a:lnTo>
                  <a:lnTo>
                    <a:pt x="3407332" y="1803350"/>
                  </a:lnTo>
                  <a:lnTo>
                    <a:pt x="3428138" y="1844934"/>
                  </a:lnTo>
                  <a:lnTo>
                    <a:pt x="3445402" y="1888276"/>
                  </a:lnTo>
                  <a:lnTo>
                    <a:pt x="3458986" y="1933152"/>
                  </a:lnTo>
                  <a:lnTo>
                    <a:pt x="3468752" y="1979335"/>
                  </a:lnTo>
                  <a:lnTo>
                    <a:pt x="3474560" y="2026600"/>
                  </a:lnTo>
                  <a:lnTo>
                    <a:pt x="3476273" y="2074721"/>
                  </a:lnTo>
                </a:path>
                <a:path w="4018915" h="2994025">
                  <a:moveTo>
                    <a:pt x="3886737" y="1053895"/>
                  </a:moveTo>
                  <a:lnTo>
                    <a:pt x="3866738" y="1095795"/>
                  </a:lnTo>
                  <a:lnTo>
                    <a:pt x="3843118" y="1135531"/>
                  </a:lnTo>
                  <a:lnTo>
                    <a:pt x="3816035" y="1172859"/>
                  </a:lnTo>
                  <a:lnTo>
                    <a:pt x="3785649" y="1207535"/>
                  </a:lnTo>
                  <a:lnTo>
                    <a:pt x="3752117" y="1239315"/>
                  </a:lnTo>
                </a:path>
                <a:path w="4018915" h="2994025">
                  <a:moveTo>
                    <a:pt x="3563903" y="366190"/>
                  </a:moveTo>
                  <a:lnTo>
                    <a:pt x="3567264" y="387900"/>
                  </a:lnTo>
                  <a:lnTo>
                    <a:pt x="3569554" y="409751"/>
                  </a:lnTo>
                  <a:lnTo>
                    <a:pt x="3570797" y="431699"/>
                  </a:lnTo>
                  <a:lnTo>
                    <a:pt x="3571015" y="453693"/>
                  </a:lnTo>
                </a:path>
                <a:path w="4018915" h="2994025">
                  <a:moveTo>
                    <a:pt x="2704875" y="264082"/>
                  </a:moveTo>
                  <a:lnTo>
                    <a:pt x="2719059" y="234335"/>
                  </a:lnTo>
                  <a:lnTo>
                    <a:pt x="2735291" y="205742"/>
                  </a:lnTo>
                  <a:lnTo>
                    <a:pt x="2753524" y="178411"/>
                  </a:lnTo>
                  <a:lnTo>
                    <a:pt x="2773709" y="152449"/>
                  </a:lnTo>
                </a:path>
                <a:path w="4018915" h="2994025">
                  <a:moveTo>
                    <a:pt x="2060350" y="317295"/>
                  </a:moveTo>
                  <a:lnTo>
                    <a:pt x="2066442" y="292449"/>
                  </a:lnTo>
                  <a:lnTo>
                    <a:pt x="2074034" y="268067"/>
                  </a:lnTo>
                  <a:lnTo>
                    <a:pt x="2083103" y="244233"/>
                  </a:lnTo>
                  <a:lnTo>
                    <a:pt x="2093624" y="221029"/>
                  </a:lnTo>
                </a:path>
                <a:path w="4018915" h="2994025">
                  <a:moveTo>
                    <a:pt x="1303938" y="349934"/>
                  </a:moveTo>
                  <a:lnTo>
                    <a:pt x="1336168" y="370451"/>
                  </a:lnTo>
                  <a:lnTo>
                    <a:pt x="1367089" y="392908"/>
                  </a:lnTo>
                  <a:lnTo>
                    <a:pt x="1396628" y="417246"/>
                  </a:lnTo>
                  <a:lnTo>
                    <a:pt x="1424715" y="443406"/>
                  </a:lnTo>
                </a:path>
                <a:path w="4018915" h="2994025">
                  <a:moveTo>
                    <a:pt x="386490" y="1083994"/>
                  </a:moveTo>
                  <a:lnTo>
                    <a:pt x="379822" y="1059779"/>
                  </a:lnTo>
                  <a:lnTo>
                    <a:pt x="374107" y="1035338"/>
                  </a:lnTo>
                  <a:lnTo>
                    <a:pt x="369345" y="1010682"/>
                  </a:lnTo>
                  <a:lnTo>
                    <a:pt x="365535" y="985823"/>
                  </a:lnTo>
                </a:path>
              </a:pathLst>
            </a:custGeom>
            <a:ln w="12700">
              <a:solidFill>
                <a:srgbClr val="41709C"/>
              </a:solidFill>
            </a:ln>
          </p:spPr>
          <p:txBody>
            <a:bodyPr wrap="square" lIns="0" tIns="0" rIns="0" bIns="0" rtlCol="0"/>
            <a:lstStyle/>
            <a:p>
              <a:endParaRPr dirty="0"/>
            </a:p>
          </p:txBody>
        </p:sp>
      </p:grpSp>
      <p:sp>
        <p:nvSpPr>
          <p:cNvPr id="9" name="object 9"/>
          <p:cNvSpPr txBox="1"/>
          <p:nvPr/>
        </p:nvSpPr>
        <p:spPr>
          <a:xfrm>
            <a:off x="7925229" y="2025285"/>
            <a:ext cx="3879596" cy="1120820"/>
          </a:xfrm>
          <a:prstGeom prst="rect">
            <a:avLst/>
          </a:prstGeom>
        </p:spPr>
        <p:txBody>
          <a:bodyPr vert="horz" wrap="square" lIns="0" tIns="12700" rIns="0" bIns="0" rtlCol="0">
            <a:spAutoFit/>
          </a:bodyPr>
          <a:lstStyle/>
          <a:p>
            <a:pPr marL="12700" marR="5080" indent="-3810" algn="ctr">
              <a:lnSpc>
                <a:spcPct val="100000"/>
              </a:lnSpc>
              <a:spcBef>
                <a:spcPts val="100"/>
              </a:spcBef>
            </a:pPr>
            <a:r>
              <a:rPr lang="en-US" sz="2400" dirty="0">
                <a:solidFill>
                  <a:schemeClr val="bg1"/>
                </a:solidFill>
                <a:latin typeface="Calibri" panose="020F0502020204030204"/>
                <a:cs typeface="Calibri" panose="020F0502020204030204"/>
              </a:rPr>
              <a:t>In a 4-variable K-map, which of the following represents an overlap in grouping?</a:t>
            </a:r>
            <a:endParaRPr sz="2400" dirty="0">
              <a:solidFill>
                <a:schemeClr val="bg1"/>
              </a:solidFill>
              <a:latin typeface="Calibri" panose="020F0502020204030204"/>
              <a:cs typeface="Calibri" panose="020F0502020204030204"/>
            </a:endParaRPr>
          </a:p>
        </p:txBody>
      </p:sp>
      <p:sp>
        <p:nvSpPr>
          <p:cNvPr id="11" name="object 11"/>
          <p:cNvSpPr txBox="1">
            <a:spLocks noGrp="1"/>
          </p:cNvSpPr>
          <p:nvPr>
            <p:ph type="sldNum" sz="quarter" idx="7"/>
          </p:nvPr>
        </p:nvSpPr>
        <p:spPr>
          <a:xfrm>
            <a:off x="11068811" y="6464909"/>
            <a:ext cx="244475" cy="177800"/>
          </a:xfrm>
          <a:prstGeom prst="rect">
            <a:avLst/>
          </a:prstGeom>
        </p:spPr>
        <p:txBody>
          <a:bodyPr vert="horz" wrap="square" lIns="0" tIns="0" rIns="0" bIns="0" rtlCol="0">
            <a:spAutoFit/>
          </a:bodyPr>
          <a:lstStyle>
            <a:defPPr>
              <a:defRPr kern="0"/>
            </a:defPPr>
            <a:lvl1pPr>
              <a:defRPr sz="1200" b="0" i="0">
                <a:solidFill>
                  <a:srgbClr val="888888"/>
                </a:solidFill>
                <a:latin typeface="Calibri" panose="020F0502020204030204"/>
                <a:cs typeface="Calibri" panose="020F0502020204030204"/>
              </a:defRPr>
            </a:lvl1pPr>
          </a:lstStyle>
          <a:p>
            <a:pPr marL="38100">
              <a:lnSpc>
                <a:spcPts val="1240"/>
              </a:lnSpc>
            </a:pPr>
            <a:fld id="{81D60167-4931-47E6-BA6A-407CBD079E47}" type="slidenum">
              <a:rPr lang="en-IN" smtClean="0"/>
              <a:pPr marL="38100">
                <a:lnSpc>
                  <a:spcPts val="1240"/>
                </a:lnSpc>
              </a:pPr>
              <a:t>37</a:t>
            </a:fld>
            <a:endParaRPr dirty="0"/>
          </a:p>
        </p:txBody>
      </p:sp>
      <p:sp>
        <p:nvSpPr>
          <p:cNvPr id="12" name="TextBox 11">
            <a:extLst>
              <a:ext uri="{FF2B5EF4-FFF2-40B4-BE49-F238E27FC236}">
                <a16:creationId xmlns:a16="http://schemas.microsoft.com/office/drawing/2014/main" id="{3AD45A19-A333-2C6C-EE60-484912B22B5C}"/>
              </a:ext>
            </a:extLst>
          </p:cNvPr>
          <p:cNvSpPr txBox="1"/>
          <p:nvPr/>
        </p:nvSpPr>
        <p:spPr>
          <a:xfrm>
            <a:off x="8088231" y="3264310"/>
            <a:ext cx="3716594" cy="1754326"/>
          </a:xfrm>
          <a:prstGeom prst="rect">
            <a:avLst/>
          </a:prstGeom>
          <a:noFill/>
        </p:spPr>
        <p:txBody>
          <a:bodyPr wrap="square" rtlCol="0">
            <a:spAutoFit/>
          </a:bodyPr>
          <a:lstStyle/>
          <a:p>
            <a:r>
              <a:rPr lang="en-US">
                <a:solidFill>
                  <a:schemeClr val="bg1"/>
                </a:solidFill>
              </a:rPr>
              <a:t>A. Two separate groups of 2 cells</a:t>
            </a:r>
            <a:br>
              <a:rPr lang="en-US">
                <a:solidFill>
                  <a:schemeClr val="bg1"/>
                </a:solidFill>
              </a:rPr>
            </a:br>
            <a:r>
              <a:rPr lang="en-US">
                <a:solidFill>
                  <a:schemeClr val="bg1"/>
                </a:solidFill>
              </a:rPr>
              <a:t>B. One group of 8 cells and one group of 4 cells</a:t>
            </a:r>
            <a:br>
              <a:rPr lang="en-US">
                <a:solidFill>
                  <a:schemeClr val="bg1"/>
                </a:solidFill>
              </a:rPr>
            </a:br>
            <a:r>
              <a:rPr lang="en-US">
                <a:solidFill>
                  <a:schemeClr val="bg1"/>
                </a:solidFill>
              </a:rPr>
              <a:t>C. Groups of 1 cell each</a:t>
            </a:r>
            <a:br>
              <a:rPr lang="en-US">
                <a:solidFill>
                  <a:schemeClr val="bg1"/>
                </a:solidFill>
              </a:rPr>
            </a:br>
            <a:r>
              <a:rPr lang="en-US">
                <a:solidFill>
                  <a:schemeClr val="bg1"/>
                </a:solidFill>
              </a:rPr>
              <a:t>D. Overlapping groups are not allowed</a:t>
            </a:r>
            <a:endParaRPr lang="en-IN"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C11C-0BAD-10DC-B3C3-0C2F878D75C5}"/>
              </a:ext>
            </a:extLst>
          </p:cNvPr>
          <p:cNvSpPr>
            <a:spLocks noGrp="1"/>
          </p:cNvSpPr>
          <p:nvPr>
            <p:ph type="title"/>
          </p:nvPr>
        </p:nvSpPr>
        <p:spPr/>
        <p:txBody>
          <a:bodyPr/>
          <a:lstStyle/>
          <a:p>
            <a:r>
              <a:rPr lang="en-IN" sz="1800" b="1" dirty="0">
                <a:effectLst/>
                <a:latin typeface="Calibri" panose="020F0502020204030204" pitchFamily="34" charset="0"/>
                <a:ea typeface="Calibri" panose="020F0502020204030204" pitchFamily="34" charset="0"/>
                <a:cs typeface="Times New Roman" panose="02020603050405020304" pitchFamily="18" charset="0"/>
              </a:rPr>
              <a:t>Ex-4: Minimize the following function in SOP minimal form using K-Maps:  F(A, B, C, D) = m(1, 2, 6, 7, 8, 13, 14, 15) + d(0, 3, 5, 12)  and implement using NAND gate</a:t>
            </a:r>
            <a:endParaRPr lang="en-IN" dirty="0"/>
          </a:p>
        </p:txBody>
      </p:sp>
      <p:pic>
        <p:nvPicPr>
          <p:cNvPr id="4" name="Content Placeholder 3">
            <a:extLst>
              <a:ext uri="{FF2B5EF4-FFF2-40B4-BE49-F238E27FC236}">
                <a16:creationId xmlns:a16="http://schemas.microsoft.com/office/drawing/2014/main" id="{8B11FF09-0A0D-4736-94C5-02656F07CB1D}"/>
              </a:ext>
            </a:extLst>
          </p:cNvPr>
          <p:cNvPicPr>
            <a:picLocks noGrp="1" noChangeAspect="1"/>
          </p:cNvPicPr>
          <p:nvPr>
            <p:ph idx="1"/>
          </p:nvPr>
        </p:nvPicPr>
        <p:blipFill>
          <a:blip r:embed="rId2"/>
          <a:stretch>
            <a:fillRect/>
          </a:stretch>
        </p:blipFill>
        <p:spPr>
          <a:xfrm>
            <a:off x="1270947" y="1560626"/>
            <a:ext cx="3861491" cy="3355503"/>
          </a:xfrm>
          <a:prstGeom prst="rect">
            <a:avLst/>
          </a:prstGeom>
        </p:spPr>
      </p:pic>
      <p:sp>
        <p:nvSpPr>
          <p:cNvPr id="6" name="TextBox 5">
            <a:extLst>
              <a:ext uri="{FF2B5EF4-FFF2-40B4-BE49-F238E27FC236}">
                <a16:creationId xmlns:a16="http://schemas.microsoft.com/office/drawing/2014/main" id="{0E4EAF85-FEB8-BEA0-6615-CD6382615917}"/>
              </a:ext>
            </a:extLst>
          </p:cNvPr>
          <p:cNvSpPr txBox="1"/>
          <p:nvPr/>
        </p:nvSpPr>
        <p:spPr>
          <a:xfrm>
            <a:off x="838200" y="5278262"/>
            <a:ext cx="7253748" cy="375552"/>
          </a:xfrm>
          <a:prstGeom prst="rect">
            <a:avLst/>
          </a:prstGeom>
          <a:noFill/>
        </p:spPr>
        <p:txBody>
          <a:bodyPr wrap="square">
            <a:spAutoFit/>
          </a:bodyPr>
          <a:lstStyle/>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The SOP K-map for the given expression is: f = AC'D' + A'D + A'C + AB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FA036B6-AC3C-4AAD-E8F5-1DEC70DBFC6A}"/>
              </a:ext>
            </a:extLst>
          </p:cNvPr>
          <p:cNvPicPr>
            <a:picLocks noChangeAspect="1"/>
          </p:cNvPicPr>
          <p:nvPr/>
        </p:nvPicPr>
        <p:blipFill>
          <a:blip r:embed="rId3"/>
          <a:stretch>
            <a:fillRect/>
          </a:stretch>
        </p:blipFill>
        <p:spPr>
          <a:xfrm>
            <a:off x="6096000" y="1690688"/>
            <a:ext cx="3753219" cy="3355504"/>
          </a:xfrm>
          <a:prstGeom prst="rect">
            <a:avLst/>
          </a:prstGeom>
        </p:spPr>
      </p:pic>
    </p:spTree>
    <p:extLst>
      <p:ext uri="{BB962C8B-B14F-4D97-AF65-F5344CB8AC3E}">
        <p14:creationId xmlns:p14="http://schemas.microsoft.com/office/powerpoint/2010/main" val="1282856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372E-D645-AC74-F3B2-5B26FBD814D4}"/>
              </a:ext>
            </a:extLst>
          </p:cNvPr>
          <p:cNvSpPr>
            <a:spLocks noGrp="1"/>
          </p:cNvSpPr>
          <p:nvPr>
            <p:ph type="title"/>
          </p:nvPr>
        </p:nvSpPr>
        <p:spPr/>
        <p:txBody>
          <a:bodyPr/>
          <a:lstStyle/>
          <a:p>
            <a:r>
              <a:rPr lang="en-IN" sz="1800" b="1" dirty="0">
                <a:effectLst/>
                <a:latin typeface="Calibri" panose="020F0502020204030204" pitchFamily="34" charset="0"/>
                <a:ea typeface="Calibri" panose="020F0502020204030204" pitchFamily="34" charset="0"/>
                <a:cs typeface="Times New Roman" panose="02020603050405020304" pitchFamily="18" charset="0"/>
              </a:rPr>
              <a:t>Ex-5: Simplify the </a:t>
            </a:r>
            <a:r>
              <a:rPr lang="en-IN" sz="1800" b="1" dirty="0" err="1">
                <a:effectLst/>
                <a:latin typeface="Calibri" panose="020F0502020204030204" pitchFamily="34" charset="0"/>
                <a:ea typeface="Calibri" panose="020F0502020204030204" pitchFamily="34" charset="0"/>
                <a:cs typeface="Times New Roman" panose="02020603050405020304" pitchFamily="18" charset="0"/>
              </a:rPr>
              <a:t>boolean</a:t>
            </a:r>
            <a:r>
              <a:rPr lang="en-IN" sz="1800" b="1" dirty="0">
                <a:effectLst/>
                <a:latin typeface="Calibri" panose="020F0502020204030204" pitchFamily="34" charset="0"/>
                <a:ea typeface="Calibri" panose="020F0502020204030204" pitchFamily="34" charset="0"/>
                <a:cs typeface="Times New Roman" panose="02020603050405020304" pitchFamily="18" charset="0"/>
              </a:rPr>
              <a:t> function Y(A, B, C, D) = Π M (2, 3, 8, 9, 11, 13, 15) and implement using universal NOR gate</a:t>
            </a:r>
            <a:endParaRPr lang="en-IN" dirty="0"/>
          </a:p>
        </p:txBody>
      </p:sp>
      <p:pic>
        <p:nvPicPr>
          <p:cNvPr id="4" name="Content Placeholder 3">
            <a:extLst>
              <a:ext uri="{FF2B5EF4-FFF2-40B4-BE49-F238E27FC236}">
                <a16:creationId xmlns:a16="http://schemas.microsoft.com/office/drawing/2014/main" id="{2BBFF3B4-FFFA-EB06-563F-F86F32CB45CC}"/>
              </a:ext>
            </a:extLst>
          </p:cNvPr>
          <p:cNvPicPr>
            <a:picLocks noGrp="1" noChangeAspect="1"/>
          </p:cNvPicPr>
          <p:nvPr>
            <p:ph idx="1"/>
          </p:nvPr>
        </p:nvPicPr>
        <p:blipFill>
          <a:blip r:embed="rId2"/>
          <a:stretch>
            <a:fillRect/>
          </a:stretch>
        </p:blipFill>
        <p:spPr>
          <a:xfrm>
            <a:off x="838200" y="1396181"/>
            <a:ext cx="4805516" cy="4031225"/>
          </a:xfrm>
          <a:prstGeom prst="rect">
            <a:avLst/>
          </a:prstGeom>
        </p:spPr>
      </p:pic>
      <p:pic>
        <p:nvPicPr>
          <p:cNvPr id="5" name="Picture 4">
            <a:extLst>
              <a:ext uri="{FF2B5EF4-FFF2-40B4-BE49-F238E27FC236}">
                <a16:creationId xmlns:a16="http://schemas.microsoft.com/office/drawing/2014/main" id="{AEE06F67-E8DB-9760-AE97-C8F7B70D7186}"/>
              </a:ext>
            </a:extLst>
          </p:cNvPr>
          <p:cNvPicPr>
            <a:picLocks noChangeAspect="1"/>
          </p:cNvPicPr>
          <p:nvPr/>
        </p:nvPicPr>
        <p:blipFill>
          <a:blip r:embed="rId3"/>
          <a:stretch>
            <a:fillRect/>
          </a:stretch>
        </p:blipFill>
        <p:spPr>
          <a:xfrm>
            <a:off x="5643716" y="1504335"/>
            <a:ext cx="4247535" cy="3775588"/>
          </a:xfrm>
          <a:prstGeom prst="rect">
            <a:avLst/>
          </a:prstGeom>
        </p:spPr>
      </p:pic>
      <p:sp>
        <p:nvSpPr>
          <p:cNvPr id="7" name="TextBox 6">
            <a:extLst>
              <a:ext uri="{FF2B5EF4-FFF2-40B4-BE49-F238E27FC236}">
                <a16:creationId xmlns:a16="http://schemas.microsoft.com/office/drawing/2014/main" id="{8D7F893D-D6F9-F9CF-4F7F-03265A9BFFA8}"/>
              </a:ext>
            </a:extLst>
          </p:cNvPr>
          <p:cNvSpPr txBox="1"/>
          <p:nvPr/>
        </p:nvSpPr>
        <p:spPr>
          <a:xfrm>
            <a:off x="1396180" y="5524069"/>
            <a:ext cx="8298426" cy="375552"/>
          </a:xfrm>
          <a:prstGeom prst="rect">
            <a:avLst/>
          </a:prstGeom>
          <a:noFill/>
        </p:spPr>
        <p:txBody>
          <a:bodyPr wrap="square">
            <a:spAutoFit/>
          </a:bodyPr>
          <a:lstStyle/>
          <a:p>
            <a:pPr>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The simplified output expression is Y = (A’+B+C) (A’+D’) (A+B+C’)</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53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99F8-F1E2-CBA1-71F7-A82F9D1BF92E}"/>
              </a:ext>
            </a:extLst>
          </p:cNvPr>
          <p:cNvSpPr>
            <a:spLocks noGrp="1"/>
          </p:cNvSpPr>
          <p:nvPr>
            <p:ph type="title"/>
          </p:nvPr>
        </p:nvSpPr>
        <p:spPr/>
        <p:txBody>
          <a:bodyPr/>
          <a:lstStyle/>
          <a:p>
            <a:r>
              <a:rPr lang="en-US" b="1" dirty="0">
                <a:solidFill>
                  <a:srgbClr val="FF0000"/>
                </a:solidFill>
              </a:rPr>
              <a:t>Karnaugh Map RULES</a:t>
            </a:r>
            <a:endParaRPr lang="en-IN" dirty="0"/>
          </a:p>
        </p:txBody>
      </p:sp>
      <p:sp>
        <p:nvSpPr>
          <p:cNvPr id="3" name="Content Placeholder 2">
            <a:extLst>
              <a:ext uri="{FF2B5EF4-FFF2-40B4-BE49-F238E27FC236}">
                <a16:creationId xmlns:a16="http://schemas.microsoft.com/office/drawing/2014/main" id="{C08A4578-521B-1601-0ECA-F01BFBAA1632}"/>
              </a:ext>
            </a:extLst>
          </p:cNvPr>
          <p:cNvSpPr>
            <a:spLocks noGrp="1"/>
          </p:cNvSpPr>
          <p:nvPr>
            <p:ph idx="1"/>
          </p:nvPr>
        </p:nvSpPr>
        <p:spPr/>
        <p:txBody>
          <a:bodyPr/>
          <a:lstStyle/>
          <a:p>
            <a:pPr marL="514350" indent="-514350" algn="just">
              <a:buFont typeface="+mj-lt"/>
              <a:buAutoNum type="arabicPeriod"/>
            </a:pPr>
            <a:r>
              <a:rPr lang="en-US" dirty="0">
                <a:cs typeface="Times New Roman" panose="02020603050405020304" pitchFamily="18" charset="0"/>
              </a:rPr>
              <a:t>Construct K-map according to </a:t>
            </a:r>
            <a:r>
              <a:rPr lang="en-US" dirty="0">
                <a:solidFill>
                  <a:srgbClr val="FF0000"/>
                </a:solidFill>
                <a:cs typeface="Times New Roman" panose="02020603050405020304" pitchFamily="18" charset="0"/>
              </a:rPr>
              <a:t>variables</a:t>
            </a:r>
            <a:r>
              <a:rPr lang="en-US" dirty="0">
                <a:cs typeface="Times New Roman" panose="02020603050405020304" pitchFamily="18" charset="0"/>
              </a:rPr>
              <a:t> and place 1’s or 0’s in the squares according to the truth table. </a:t>
            </a:r>
          </a:p>
          <a:p>
            <a:pPr marL="514350" indent="-514350" algn="just">
              <a:buFont typeface="+mj-lt"/>
              <a:buAutoNum type="arabicPeriod"/>
            </a:pPr>
            <a:r>
              <a:rPr lang="en-US" dirty="0">
                <a:cs typeface="Times New Roman" panose="02020603050405020304" pitchFamily="18" charset="0"/>
              </a:rPr>
              <a:t>The number of 1’s or 0’s in a </a:t>
            </a:r>
            <a:r>
              <a:rPr lang="en-US" dirty="0">
                <a:solidFill>
                  <a:srgbClr val="FF0000"/>
                </a:solidFill>
                <a:cs typeface="Times New Roman" panose="02020603050405020304" pitchFamily="18" charset="0"/>
              </a:rPr>
              <a:t>group </a:t>
            </a:r>
            <a:r>
              <a:rPr lang="en-US" dirty="0">
                <a:cs typeface="Times New Roman" panose="02020603050405020304" pitchFamily="18" charset="0"/>
              </a:rPr>
              <a:t>must be a power of 2 </a:t>
            </a:r>
          </a:p>
          <a:p>
            <a:pPr marL="514350" indent="-514350" algn="just">
              <a:buFont typeface="+mj-lt"/>
              <a:buAutoNum type="arabicPeriod"/>
            </a:pPr>
            <a:r>
              <a:rPr lang="en-US" dirty="0">
                <a:cs typeface="Times New Roman" panose="02020603050405020304" pitchFamily="18" charset="0"/>
              </a:rPr>
              <a:t>Grouping is done horizontally, vertically </a:t>
            </a:r>
            <a:r>
              <a:rPr lang="en-US" dirty="0">
                <a:solidFill>
                  <a:srgbClr val="FF0000"/>
                </a:solidFill>
                <a:cs typeface="Times New Roman" pitchFamily="18" charset="0"/>
              </a:rPr>
              <a:t>but never diagonally</a:t>
            </a:r>
            <a:r>
              <a:rPr lang="en-US" dirty="0">
                <a:cs typeface="Times New Roman" pitchFamily="18" charset="0"/>
              </a:rPr>
              <a:t>.</a:t>
            </a:r>
          </a:p>
          <a:p>
            <a:pPr marL="514350" indent="-514350" algn="just">
              <a:buFont typeface="+mj-lt"/>
              <a:buAutoNum type="arabicPeriod"/>
            </a:pPr>
            <a:r>
              <a:rPr lang="en-US" dirty="0">
                <a:cs typeface="Times New Roman" pitchFamily="18" charset="0"/>
              </a:rPr>
              <a:t>The groups must be made as large as possible.(</a:t>
            </a:r>
            <a:r>
              <a:rPr lang="en-US" dirty="0">
                <a:solidFill>
                  <a:srgbClr val="FF0000"/>
                </a:solidFill>
                <a:cs typeface="Times New Roman" panose="02020603050405020304" pitchFamily="18" charset="0"/>
              </a:rPr>
              <a:t>start from octet, </a:t>
            </a:r>
            <a:r>
              <a:rPr lang="en-US" dirty="0" err="1">
                <a:solidFill>
                  <a:srgbClr val="FF0000"/>
                </a:solidFill>
                <a:cs typeface="Times New Roman" panose="02020603050405020304" pitchFamily="18" charset="0"/>
              </a:rPr>
              <a:t>quard</a:t>
            </a:r>
            <a:r>
              <a:rPr lang="en-US" dirty="0">
                <a:solidFill>
                  <a:srgbClr val="FF0000"/>
                </a:solidFill>
                <a:cs typeface="Times New Roman" panose="02020603050405020304" pitchFamily="18" charset="0"/>
              </a:rPr>
              <a:t> and then pair)</a:t>
            </a:r>
          </a:p>
          <a:p>
            <a:pPr marL="514350" indent="-514350" algn="just">
              <a:buFont typeface="+mj-lt"/>
              <a:buAutoNum type="arabicPeriod"/>
            </a:pPr>
            <a:r>
              <a:rPr lang="en-US" dirty="0">
                <a:cs typeface="Times New Roman" panose="02020603050405020304" pitchFamily="18" charset="0"/>
              </a:rPr>
              <a:t>Groups can overlap and </a:t>
            </a:r>
            <a:r>
              <a:rPr lang="en-US" dirty="0">
                <a:solidFill>
                  <a:srgbClr val="FF0000"/>
                </a:solidFill>
                <a:cs typeface="Times New Roman" panose="02020603050405020304" pitchFamily="18" charset="0"/>
              </a:rPr>
              <a:t>wrap around the sides </a:t>
            </a:r>
            <a:r>
              <a:rPr lang="en-US" dirty="0">
                <a:cs typeface="Times New Roman" panose="02020603050405020304" pitchFamily="18" charset="0"/>
              </a:rPr>
              <a:t>of the K-map</a:t>
            </a:r>
            <a:endParaRPr lang="en-IN" dirty="0"/>
          </a:p>
        </p:txBody>
      </p:sp>
    </p:spTree>
    <p:extLst>
      <p:ext uri="{BB962C8B-B14F-4D97-AF65-F5344CB8AC3E}">
        <p14:creationId xmlns:p14="http://schemas.microsoft.com/office/powerpoint/2010/main" val="3929324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9460DA-C1D5-0370-D77F-86ECBCD292D1}"/>
              </a:ext>
            </a:extLst>
          </p:cNvPr>
          <p:cNvSpPr txBox="1"/>
          <p:nvPr/>
        </p:nvSpPr>
        <p:spPr>
          <a:xfrm>
            <a:off x="825910" y="846873"/>
            <a:ext cx="10589342" cy="646331"/>
          </a:xfrm>
          <a:prstGeom prst="rect">
            <a:avLst/>
          </a:prstGeom>
          <a:noFill/>
        </p:spPr>
        <p:txBody>
          <a:bodyPr wrap="square">
            <a:spAutoFit/>
          </a:bodyPr>
          <a:lstStyle/>
          <a:p>
            <a:r>
              <a:rPr lang="en-IN" sz="1800" b="1" dirty="0">
                <a:effectLst/>
                <a:latin typeface="Calibri" panose="020F0502020204030204" pitchFamily="34" charset="0"/>
                <a:ea typeface="Calibri" panose="020F0502020204030204" pitchFamily="34" charset="0"/>
                <a:cs typeface="Times New Roman" panose="02020603050405020304" pitchFamily="18" charset="0"/>
              </a:rPr>
              <a:t>Simplify the </a:t>
            </a:r>
            <a:r>
              <a:rPr lang="en-IN" sz="1800" b="1" dirty="0" err="1">
                <a:effectLst/>
                <a:latin typeface="Calibri" panose="020F0502020204030204" pitchFamily="34" charset="0"/>
                <a:ea typeface="Calibri" panose="020F0502020204030204" pitchFamily="34" charset="0"/>
                <a:cs typeface="Times New Roman" panose="02020603050405020304" pitchFamily="18" charset="0"/>
              </a:rPr>
              <a:t>boolean</a:t>
            </a:r>
            <a:r>
              <a:rPr lang="en-IN" sz="1800" b="1" dirty="0">
                <a:effectLst/>
                <a:latin typeface="Calibri" panose="020F0502020204030204" pitchFamily="34" charset="0"/>
                <a:ea typeface="Calibri" panose="020F0502020204030204" pitchFamily="34" charset="0"/>
                <a:cs typeface="Times New Roman" panose="02020603050405020304" pitchFamily="18" charset="0"/>
              </a:rPr>
              <a:t> function Y(A, B, C, D) = Π M (2, 3, 8, 9, 11, 13, 15) and implement using universal NOR gate</a:t>
            </a:r>
            <a:endParaRPr lang="en-IN" dirty="0"/>
          </a:p>
        </p:txBody>
      </p:sp>
    </p:spTree>
    <p:extLst>
      <p:ext uri="{BB962C8B-B14F-4D97-AF65-F5344CB8AC3E}">
        <p14:creationId xmlns:p14="http://schemas.microsoft.com/office/powerpoint/2010/main" val="3953088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7962" y="602802"/>
            <a:ext cx="3465897" cy="696595"/>
          </a:xfrm>
          <a:prstGeom prst="rect">
            <a:avLst/>
          </a:prstGeom>
        </p:spPr>
        <p:txBody>
          <a:bodyPr vert="horz" wrap="square" lIns="0" tIns="13335" rIns="0" bIns="0" rtlCol="0">
            <a:spAutoFit/>
          </a:bodyPr>
          <a:lstStyle/>
          <a:p>
            <a:pPr marL="12700">
              <a:lnSpc>
                <a:spcPct val="100000"/>
              </a:lnSpc>
              <a:spcBef>
                <a:spcPts val="105"/>
              </a:spcBef>
            </a:pPr>
            <a:r>
              <a:rPr b="1" spc="-330" dirty="0"/>
              <a:t>T</a:t>
            </a:r>
            <a:r>
              <a:rPr b="1" dirty="0"/>
              <a:t>ry</a:t>
            </a:r>
            <a:r>
              <a:rPr b="1" spc="-90" dirty="0"/>
              <a:t> </a:t>
            </a:r>
            <a:r>
              <a:rPr b="1" spc="-345" dirty="0"/>
              <a:t>Y</a:t>
            </a:r>
            <a:r>
              <a:rPr b="1" spc="-30" dirty="0"/>
              <a:t>o</a:t>
            </a:r>
            <a:r>
              <a:rPr b="1" spc="-45" dirty="0"/>
              <a:t>u</a:t>
            </a:r>
            <a:r>
              <a:rPr b="1" spc="-114" dirty="0"/>
              <a:t>r</a:t>
            </a:r>
            <a:r>
              <a:rPr b="1" spc="-35" dirty="0"/>
              <a:t>s</a:t>
            </a:r>
            <a:r>
              <a:rPr b="1" spc="-45" dirty="0"/>
              <a:t>e</a:t>
            </a:r>
            <a:r>
              <a:rPr b="1" spc="-30" dirty="0"/>
              <a:t>l</a:t>
            </a:r>
            <a:r>
              <a:rPr b="1" dirty="0"/>
              <a:t>f</a:t>
            </a:r>
          </a:p>
        </p:txBody>
      </p:sp>
      <p:sp>
        <p:nvSpPr>
          <p:cNvPr id="5" name="object 5"/>
          <p:cNvSpPr txBox="1"/>
          <p:nvPr/>
        </p:nvSpPr>
        <p:spPr>
          <a:xfrm>
            <a:off x="762000" y="1430530"/>
            <a:ext cx="7561580" cy="3831177"/>
          </a:xfrm>
          <a:prstGeom prst="rect">
            <a:avLst/>
          </a:prstGeom>
        </p:spPr>
        <p:txBody>
          <a:bodyPr vert="horz" wrap="square" lIns="0" tIns="75565" rIns="0" bIns="0" rtlCol="0">
            <a:spAutoFit/>
          </a:bodyPr>
          <a:lstStyle/>
          <a:p>
            <a:pPr marL="50165">
              <a:lnSpc>
                <a:spcPct val="100000"/>
              </a:lnSpc>
              <a:spcBef>
                <a:spcPts val="595"/>
              </a:spcBef>
            </a:pPr>
            <a:r>
              <a:rPr sz="2800" spc="-5" dirty="0">
                <a:latin typeface="Calibri" panose="020F0502020204030204"/>
                <a:cs typeface="Calibri" panose="020F0502020204030204"/>
              </a:rPr>
              <a:t>Q1.</a:t>
            </a:r>
            <a:r>
              <a:rPr sz="2800" spc="30" dirty="0">
                <a:latin typeface="Calibri" panose="020F0502020204030204"/>
                <a:cs typeface="Calibri" panose="020F0502020204030204"/>
              </a:rPr>
              <a:t> </a:t>
            </a:r>
            <a:r>
              <a:rPr lang="en-US" sz="2800" spc="-20" dirty="0">
                <a:latin typeface="Calibri" panose="020F0502020204030204"/>
                <a:cs typeface="Calibri" panose="020F0502020204030204"/>
              </a:rPr>
              <a:t>Simplify the following Boolean expression using the 4-variable K-map : F⟮A,B,C,D⟯=∑m⟮2,3,6,7,8,10,13,15⟯  and Implement the reduce expression using NAND gate</a:t>
            </a:r>
          </a:p>
          <a:p>
            <a:pPr marL="50165">
              <a:lnSpc>
                <a:spcPct val="100000"/>
              </a:lnSpc>
              <a:spcBef>
                <a:spcPts val="595"/>
              </a:spcBef>
            </a:pPr>
            <a:endParaRPr lang="en-US" sz="2800" spc="-20" dirty="0">
              <a:latin typeface="Calibri" panose="020F0502020204030204"/>
              <a:cs typeface="Calibri" panose="020F0502020204030204"/>
            </a:endParaRPr>
          </a:p>
          <a:p>
            <a:pPr marL="50165">
              <a:lnSpc>
                <a:spcPct val="100000"/>
              </a:lnSpc>
              <a:spcBef>
                <a:spcPts val="595"/>
              </a:spcBef>
            </a:pPr>
            <a:endParaRPr lang="en-US" sz="2800" spc="-20" dirty="0">
              <a:latin typeface="Calibri" panose="020F0502020204030204"/>
              <a:cs typeface="Calibri" panose="020F0502020204030204"/>
            </a:endParaRPr>
          </a:p>
          <a:p>
            <a:pPr marL="50165">
              <a:lnSpc>
                <a:spcPct val="100000"/>
              </a:lnSpc>
              <a:spcBef>
                <a:spcPts val="595"/>
              </a:spcBef>
            </a:pPr>
            <a:endParaRPr lang="en-US" sz="2800" spc="-20" dirty="0">
              <a:latin typeface="Calibri" panose="020F0502020204030204"/>
              <a:cs typeface="Calibri" panose="020F0502020204030204"/>
            </a:endParaRPr>
          </a:p>
          <a:p>
            <a:pPr marL="50165">
              <a:lnSpc>
                <a:spcPct val="100000"/>
              </a:lnSpc>
              <a:spcBef>
                <a:spcPts val="595"/>
              </a:spcBef>
            </a:pPr>
            <a:endParaRPr lang="en-US" sz="2800" spc="-20" dirty="0">
              <a:latin typeface="Calibri" panose="020F0502020204030204"/>
              <a:cs typeface="Calibri" panose="020F0502020204030204"/>
            </a:endParaRPr>
          </a:p>
        </p:txBody>
      </p:sp>
      <p:sp>
        <p:nvSpPr>
          <p:cNvPr id="7" name="object 7"/>
          <p:cNvSpPr txBox="1">
            <a:spLocks noGrp="1"/>
          </p:cNvSpPr>
          <p:nvPr>
            <p:ph type="sldNum" sz="quarter" idx="7"/>
          </p:nvPr>
        </p:nvSpPr>
        <p:spPr>
          <a:xfrm>
            <a:off x="11068811" y="6464909"/>
            <a:ext cx="244475" cy="177800"/>
          </a:xfrm>
          <a:prstGeom prst="rect">
            <a:avLst/>
          </a:prstGeom>
        </p:spPr>
        <p:txBody>
          <a:bodyPr vert="horz" wrap="square" lIns="0" tIns="0" rIns="0" bIns="0" rtlCol="0">
            <a:spAutoFit/>
          </a:bodyPr>
          <a:lstStyle>
            <a:defPPr>
              <a:defRPr kern="0"/>
            </a:defPPr>
            <a:lvl1pPr>
              <a:defRPr sz="1200" b="0" i="0">
                <a:solidFill>
                  <a:srgbClr val="888888"/>
                </a:solidFill>
                <a:latin typeface="Calibri" panose="020F0502020204030204"/>
                <a:cs typeface="Calibri" panose="020F0502020204030204"/>
              </a:defRPr>
            </a:lvl1pPr>
          </a:lstStyle>
          <a:p>
            <a:pPr marL="38100">
              <a:lnSpc>
                <a:spcPts val="1240"/>
              </a:lnSpc>
            </a:pPr>
            <a:fld id="{81D60167-4931-47E6-BA6A-407CBD079E47}" type="slidenum">
              <a:rPr lang="en-IN" smtClean="0"/>
              <a:pPr marL="38100">
                <a:lnSpc>
                  <a:spcPts val="1240"/>
                </a:lnSpc>
              </a:pPr>
              <a:t>41</a:t>
            </a:fld>
            <a:endParaRPr dirty="0"/>
          </a:p>
        </p:txBody>
      </p:sp>
      <p:sp>
        <p:nvSpPr>
          <p:cNvPr id="9" name="Cloud 8"/>
          <p:cNvSpPr/>
          <p:nvPr/>
        </p:nvSpPr>
        <p:spPr>
          <a:xfrm>
            <a:off x="8382000" y="228600"/>
            <a:ext cx="2819400" cy="60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Home assignments</a:t>
            </a:r>
          </a:p>
        </p:txBody>
      </p:sp>
      <p:sp>
        <p:nvSpPr>
          <p:cNvPr id="10" name="Cloud 9"/>
          <p:cNvSpPr/>
          <p:nvPr/>
        </p:nvSpPr>
        <p:spPr>
          <a:xfrm>
            <a:off x="8763000" y="1143000"/>
            <a:ext cx="26670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Share on lpu live  </a:t>
            </a:r>
          </a:p>
        </p:txBody>
      </p:sp>
      <p:sp>
        <p:nvSpPr>
          <p:cNvPr id="11" name="TextBox 10">
            <a:extLst>
              <a:ext uri="{FF2B5EF4-FFF2-40B4-BE49-F238E27FC236}">
                <a16:creationId xmlns:a16="http://schemas.microsoft.com/office/drawing/2014/main" id="{9B16FC13-264F-9769-C203-F4E6CFE7311B}"/>
              </a:ext>
            </a:extLst>
          </p:cNvPr>
          <p:cNvSpPr txBox="1"/>
          <p:nvPr/>
        </p:nvSpPr>
        <p:spPr>
          <a:xfrm>
            <a:off x="644012" y="3670400"/>
            <a:ext cx="7487265" cy="1461939"/>
          </a:xfrm>
          <a:prstGeom prst="rect">
            <a:avLst/>
          </a:prstGeom>
          <a:noFill/>
        </p:spPr>
        <p:txBody>
          <a:bodyPr wrap="square">
            <a:spAutoFit/>
          </a:bodyPr>
          <a:lstStyle/>
          <a:p>
            <a:pPr marL="50165">
              <a:spcBef>
                <a:spcPts val="595"/>
              </a:spcBef>
            </a:pPr>
            <a:r>
              <a:rPr lang="en-IN" sz="2800" spc="-20" dirty="0">
                <a:latin typeface="Calibri" panose="020F0502020204030204"/>
                <a:cs typeface="Calibri" panose="020F0502020204030204"/>
              </a:rPr>
              <a:t>Q2. Reduce the following Boolean function using 4-variable K-map</a:t>
            </a:r>
          </a:p>
          <a:p>
            <a:pPr marL="50165">
              <a:spcBef>
                <a:spcPts val="595"/>
              </a:spcBef>
            </a:pPr>
            <a:r>
              <a:rPr lang="en-IN" sz="2800" spc="-20" dirty="0" err="1">
                <a:latin typeface="Calibri" panose="020F0502020204030204"/>
                <a:cs typeface="Calibri" panose="020F0502020204030204"/>
              </a:rPr>
              <a:t>f⟮A,B,C,D</a:t>
            </a:r>
            <a:r>
              <a:rPr lang="en-IN" sz="2800" spc="-20" dirty="0">
                <a:latin typeface="Calibri" panose="020F0502020204030204"/>
                <a:cs typeface="Calibri" panose="020F0502020204030204"/>
              </a:rPr>
              <a:t>⟯=∑m⟮0,1,2,5,8,10,11,13,14,15⟯ +d(3,7)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4669-C09C-64E6-029B-A88BAA238A1D}"/>
              </a:ext>
            </a:extLst>
          </p:cNvPr>
          <p:cNvSpPr>
            <a:spLocks noGrp="1"/>
          </p:cNvSpPr>
          <p:nvPr>
            <p:ph type="title"/>
          </p:nvPr>
        </p:nvSpPr>
        <p:spPr>
          <a:xfrm>
            <a:off x="3844412" y="924232"/>
            <a:ext cx="7509387" cy="766456"/>
          </a:xfrm>
        </p:spPr>
        <p:txBody>
          <a:bodyPr>
            <a:normAutofit fontScale="90000"/>
          </a:bodyPr>
          <a:lstStyle/>
          <a:p>
            <a:r>
              <a:rPr lang="en-US" b="1" dirty="0">
                <a:solidFill>
                  <a:srgbClr val="FF0000"/>
                </a:solidFill>
              </a:rPr>
              <a:t>Karnaugh Map Method</a:t>
            </a:r>
            <a:br>
              <a:rPr lang="en-US" b="1" dirty="0">
                <a:solidFill>
                  <a:srgbClr val="FF0000"/>
                </a:solidFill>
              </a:rPr>
            </a:br>
            <a:endParaRPr lang="en-IN" dirty="0"/>
          </a:p>
        </p:txBody>
      </p:sp>
      <p:sp>
        <p:nvSpPr>
          <p:cNvPr id="3" name="Content Placeholder 2">
            <a:extLst>
              <a:ext uri="{FF2B5EF4-FFF2-40B4-BE49-F238E27FC236}">
                <a16:creationId xmlns:a16="http://schemas.microsoft.com/office/drawing/2014/main" id="{1E5858E7-FDF8-89CE-E63B-CD2BCF7741AC}"/>
              </a:ext>
            </a:extLst>
          </p:cNvPr>
          <p:cNvSpPr>
            <a:spLocks noGrp="1"/>
          </p:cNvSpPr>
          <p:nvPr>
            <p:ph idx="1"/>
          </p:nvPr>
        </p:nvSpPr>
        <p:spPr/>
        <p:txBody>
          <a:bodyPr/>
          <a:lstStyle/>
          <a:p>
            <a:pPr algn="just">
              <a:buFont typeface="Wingdings" panose="05000000000000000000" pitchFamily="2" charset="2"/>
              <a:buChar char="§"/>
            </a:pPr>
            <a:r>
              <a:rPr lang="en-US" sz="2800" dirty="0"/>
              <a:t>The map is made up of squares, with each square representing one </a:t>
            </a:r>
            <a:r>
              <a:rPr lang="en-US" sz="2800" dirty="0" err="1"/>
              <a:t>minterm</a:t>
            </a:r>
            <a:r>
              <a:rPr lang="en-US" sz="2800" dirty="0"/>
              <a:t> of the function that is to be minimized.</a:t>
            </a:r>
          </a:p>
          <a:p>
            <a:pPr algn="just">
              <a:buFont typeface="Wingdings" panose="05000000000000000000" pitchFamily="2" charset="2"/>
              <a:buChar char="§"/>
            </a:pPr>
            <a:r>
              <a:rPr lang="en-US" sz="2800" dirty="0"/>
              <a:t>The </a:t>
            </a:r>
            <a:r>
              <a:rPr lang="en-US" sz="2800" dirty="0">
                <a:solidFill>
                  <a:srgbClr val="FF0000"/>
                </a:solidFill>
              </a:rPr>
              <a:t>simplified</a:t>
            </a:r>
            <a:r>
              <a:rPr lang="en-US" sz="2800" dirty="0"/>
              <a:t> expressions produced by the map are always in </a:t>
            </a:r>
            <a:r>
              <a:rPr lang="en-US" sz="2800" dirty="0">
                <a:solidFill>
                  <a:srgbClr val="FF0000"/>
                </a:solidFill>
              </a:rPr>
              <a:t>one of the two </a:t>
            </a:r>
            <a:r>
              <a:rPr lang="en-US" sz="2800" dirty="0"/>
              <a:t>standard forms: </a:t>
            </a:r>
            <a:r>
              <a:rPr lang="en-US" sz="2800" b="1" dirty="0">
                <a:solidFill>
                  <a:srgbClr val="FF0000"/>
                </a:solidFill>
              </a:rPr>
              <a:t>sum of products </a:t>
            </a:r>
            <a:r>
              <a:rPr lang="en-US" sz="2800" dirty="0"/>
              <a:t>or </a:t>
            </a:r>
            <a:r>
              <a:rPr lang="en-US" sz="2800" b="1" dirty="0">
                <a:solidFill>
                  <a:srgbClr val="FF0000"/>
                </a:solidFill>
              </a:rPr>
              <a:t>product of sums</a:t>
            </a:r>
            <a:r>
              <a:rPr lang="en-US" sz="2800" dirty="0"/>
              <a:t>. </a:t>
            </a:r>
          </a:p>
          <a:p>
            <a:pPr algn="just">
              <a:buFont typeface="Wingdings" panose="05000000000000000000" pitchFamily="2" charset="2"/>
              <a:buChar char="§"/>
            </a:pPr>
            <a:r>
              <a:rPr lang="en-US" sz="2800" dirty="0"/>
              <a:t>This expression produces a circuit diagram with a </a:t>
            </a:r>
            <a:r>
              <a:rPr lang="en-US" sz="2800" b="1" dirty="0"/>
              <a:t>minimum number of gates </a:t>
            </a:r>
            <a:r>
              <a:rPr lang="en-US" sz="2800" dirty="0"/>
              <a:t>and the </a:t>
            </a:r>
            <a:r>
              <a:rPr lang="en-US" sz="2800" b="1" dirty="0"/>
              <a:t>minimum number of inputs to each gate. </a:t>
            </a:r>
          </a:p>
          <a:p>
            <a:endParaRPr lang="en-IN" dirty="0"/>
          </a:p>
        </p:txBody>
      </p:sp>
    </p:spTree>
    <p:extLst>
      <p:ext uri="{BB962C8B-B14F-4D97-AF65-F5344CB8AC3E}">
        <p14:creationId xmlns:p14="http://schemas.microsoft.com/office/powerpoint/2010/main" val="384271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684" y="410009"/>
            <a:ext cx="4754880" cy="905574"/>
          </a:xfrm>
        </p:spPr>
        <p:txBody>
          <a:bodyPr/>
          <a:lstStyle/>
          <a:p>
            <a:r>
              <a:rPr lang="en-US" dirty="0">
                <a:solidFill>
                  <a:srgbClr val="FF0000"/>
                </a:solidFill>
              </a:rPr>
              <a:t>Explanation</a:t>
            </a:r>
          </a:p>
        </p:txBody>
      </p:sp>
      <p:sp>
        <p:nvSpPr>
          <p:cNvPr id="4" name="Cloud 3"/>
          <p:cNvSpPr/>
          <p:nvPr/>
        </p:nvSpPr>
        <p:spPr>
          <a:xfrm>
            <a:off x="96159" y="1479970"/>
            <a:ext cx="5449824" cy="6705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 variable ,3 variable,4 variable K-map </a:t>
            </a:r>
          </a:p>
        </p:txBody>
      </p:sp>
      <p:pic>
        <p:nvPicPr>
          <p:cNvPr id="5" name="Picture 4"/>
          <p:cNvPicPr>
            <a:picLocks noChangeAspect="1"/>
          </p:cNvPicPr>
          <p:nvPr/>
        </p:nvPicPr>
        <p:blipFill rotWithShape="1">
          <a:blip r:embed="rId2"/>
          <a:srcRect l="4289" t="4761"/>
          <a:stretch/>
        </p:blipFill>
        <p:spPr>
          <a:xfrm>
            <a:off x="202724" y="2272475"/>
            <a:ext cx="4250028" cy="2543359"/>
          </a:xfrm>
          <a:prstGeom prst="rect">
            <a:avLst/>
          </a:prstGeom>
        </p:spPr>
      </p:pic>
      <p:pic>
        <p:nvPicPr>
          <p:cNvPr id="6" name="Picture 5"/>
          <p:cNvPicPr>
            <a:picLocks noChangeAspect="1"/>
          </p:cNvPicPr>
          <p:nvPr/>
        </p:nvPicPr>
        <p:blipFill rotWithShape="1">
          <a:blip r:embed="rId3"/>
          <a:srcRect l="1414" r="4433"/>
          <a:stretch/>
        </p:blipFill>
        <p:spPr>
          <a:xfrm>
            <a:off x="5545983" y="1015208"/>
            <a:ext cx="6331589" cy="2108959"/>
          </a:xfrm>
          <a:prstGeom prst="rect">
            <a:avLst/>
          </a:prstGeom>
        </p:spPr>
      </p:pic>
      <p:sp>
        <p:nvSpPr>
          <p:cNvPr id="7" name="Cloud 6"/>
          <p:cNvSpPr/>
          <p:nvPr/>
        </p:nvSpPr>
        <p:spPr>
          <a:xfrm>
            <a:off x="8196656" y="438556"/>
            <a:ext cx="2560320" cy="74828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Follow Gray code</a:t>
            </a:r>
          </a:p>
        </p:txBody>
      </p:sp>
      <p:sp>
        <p:nvSpPr>
          <p:cNvPr id="8" name="TextBox 7"/>
          <p:cNvSpPr txBox="1"/>
          <p:nvPr/>
        </p:nvSpPr>
        <p:spPr>
          <a:xfrm>
            <a:off x="528470" y="5943526"/>
            <a:ext cx="10768397" cy="923330"/>
          </a:xfrm>
          <a:prstGeom prst="rect">
            <a:avLst/>
          </a:prstGeom>
          <a:noFill/>
        </p:spPr>
        <p:txBody>
          <a:bodyPr wrap="none" rtlCol="0">
            <a:spAutoFit/>
          </a:bodyPr>
          <a:lstStyle/>
          <a:p>
            <a:pPr algn="just">
              <a:buFont typeface="Wingdings" panose="05000000000000000000" pitchFamily="2" charset="2"/>
              <a:buChar char="§"/>
            </a:pPr>
            <a:r>
              <a:rPr lang="en-US" dirty="0"/>
              <a:t>The </a:t>
            </a:r>
            <a:r>
              <a:rPr lang="en-US" dirty="0" err="1"/>
              <a:t>minterms</a:t>
            </a:r>
            <a:r>
              <a:rPr lang="en-US" dirty="0"/>
              <a:t> are arranged, not in a binary sequence, but in a sequence </a:t>
            </a:r>
            <a:r>
              <a:rPr lang="en-US" b="1" dirty="0">
                <a:solidFill>
                  <a:srgbClr val="FF0000"/>
                </a:solidFill>
              </a:rPr>
              <a:t>similar to the Gray code</a:t>
            </a:r>
            <a:r>
              <a:rPr lang="en-US" dirty="0"/>
              <a:t>. </a:t>
            </a:r>
          </a:p>
          <a:p>
            <a:pPr algn="just">
              <a:buFont typeface="Wingdings" panose="05000000000000000000" pitchFamily="2" charset="2"/>
              <a:buChar char="§"/>
            </a:pPr>
            <a:r>
              <a:rPr lang="en-US" dirty="0"/>
              <a:t>The characteristic of this sequence is that </a:t>
            </a:r>
            <a:r>
              <a:rPr lang="en-US" b="1" dirty="0">
                <a:solidFill>
                  <a:schemeClr val="accent2">
                    <a:lumMod val="75000"/>
                  </a:schemeClr>
                </a:solidFill>
              </a:rPr>
              <a:t>only one bit changes in value from one adjacent column to the next. </a:t>
            </a:r>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578" y="3083343"/>
            <a:ext cx="4090398" cy="2860183"/>
          </a:xfrm>
          <a:prstGeom prst="rect">
            <a:avLst/>
          </a:prstGeom>
        </p:spPr>
      </p:pic>
    </p:spTree>
    <p:extLst>
      <p:ext uri="{BB962C8B-B14F-4D97-AF65-F5344CB8AC3E}">
        <p14:creationId xmlns:p14="http://schemas.microsoft.com/office/powerpoint/2010/main" val="33354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84" y="1363199"/>
            <a:ext cx="3759607" cy="5291920"/>
          </a:xfrm>
          <a:prstGeom prst="rect">
            <a:avLst/>
          </a:prstGeom>
        </p:spPr>
      </p:pic>
      <p:sp>
        <p:nvSpPr>
          <p:cNvPr id="7" name="Cloud 6"/>
          <p:cNvSpPr/>
          <p:nvPr/>
        </p:nvSpPr>
        <p:spPr>
          <a:xfrm>
            <a:off x="646176" y="625458"/>
            <a:ext cx="5449824" cy="6031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4 variable K-map </a:t>
            </a:r>
          </a:p>
        </p:txBody>
      </p:sp>
      <p:pic>
        <p:nvPicPr>
          <p:cNvPr id="8" name="Content Placeholder 1"/>
          <p:cNvPicPr>
            <a:picLocks noChangeAspect="1"/>
          </p:cNvPicPr>
          <p:nvPr/>
        </p:nvPicPr>
        <p:blipFill>
          <a:blip r:embed="rId3"/>
          <a:stretch>
            <a:fillRect/>
          </a:stretch>
        </p:blipFill>
        <p:spPr>
          <a:xfrm>
            <a:off x="4542184" y="1914495"/>
            <a:ext cx="7245155" cy="4016491"/>
          </a:xfrm>
          <a:prstGeom prst="rect">
            <a:avLst/>
          </a:prstGeom>
        </p:spPr>
      </p:pic>
    </p:spTree>
    <p:extLst>
      <p:ext uri="{BB962C8B-B14F-4D97-AF65-F5344CB8AC3E}">
        <p14:creationId xmlns:p14="http://schemas.microsoft.com/office/powerpoint/2010/main" val="295431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013A87-33A0-FD49-0593-FA2C10DB6E68}"/>
              </a:ext>
            </a:extLst>
          </p:cNvPr>
          <p:cNvPicPr>
            <a:picLocks noChangeAspect="1"/>
          </p:cNvPicPr>
          <p:nvPr/>
        </p:nvPicPr>
        <p:blipFill>
          <a:blip r:embed="rId2"/>
          <a:stretch>
            <a:fillRect/>
          </a:stretch>
        </p:blipFill>
        <p:spPr>
          <a:xfrm>
            <a:off x="668594" y="3696929"/>
            <a:ext cx="3444538" cy="2309060"/>
          </a:xfrm>
          <a:prstGeom prst="rect">
            <a:avLst/>
          </a:prstGeom>
        </p:spPr>
      </p:pic>
      <p:pic>
        <p:nvPicPr>
          <p:cNvPr id="9" name="Picture 8">
            <a:extLst>
              <a:ext uri="{FF2B5EF4-FFF2-40B4-BE49-F238E27FC236}">
                <a16:creationId xmlns:a16="http://schemas.microsoft.com/office/drawing/2014/main" id="{43322E9C-6939-78DA-57DF-A14FA3FCB3E4}"/>
              </a:ext>
            </a:extLst>
          </p:cNvPr>
          <p:cNvPicPr>
            <a:picLocks noChangeAspect="1"/>
          </p:cNvPicPr>
          <p:nvPr/>
        </p:nvPicPr>
        <p:blipFill>
          <a:blip r:embed="rId3"/>
          <a:stretch>
            <a:fillRect/>
          </a:stretch>
        </p:blipFill>
        <p:spPr>
          <a:xfrm>
            <a:off x="4369602" y="4029754"/>
            <a:ext cx="3977985" cy="2057578"/>
          </a:xfrm>
          <a:prstGeom prst="rect">
            <a:avLst/>
          </a:prstGeom>
        </p:spPr>
      </p:pic>
      <p:pic>
        <p:nvPicPr>
          <p:cNvPr id="13" name="Picture 12">
            <a:extLst>
              <a:ext uri="{FF2B5EF4-FFF2-40B4-BE49-F238E27FC236}">
                <a16:creationId xmlns:a16="http://schemas.microsoft.com/office/drawing/2014/main" id="{6896B96D-1861-CB9E-DC1D-16FA4C0BB6DF}"/>
              </a:ext>
            </a:extLst>
          </p:cNvPr>
          <p:cNvPicPr>
            <a:picLocks noChangeAspect="1"/>
          </p:cNvPicPr>
          <p:nvPr/>
        </p:nvPicPr>
        <p:blipFill>
          <a:blip r:embed="rId4"/>
          <a:stretch>
            <a:fillRect/>
          </a:stretch>
        </p:blipFill>
        <p:spPr>
          <a:xfrm>
            <a:off x="8364655" y="3805084"/>
            <a:ext cx="3756986" cy="1950889"/>
          </a:xfrm>
          <a:prstGeom prst="rect">
            <a:avLst/>
          </a:prstGeom>
        </p:spPr>
      </p:pic>
      <p:sp>
        <p:nvSpPr>
          <p:cNvPr id="15" name="Cloud 14">
            <a:extLst>
              <a:ext uri="{FF2B5EF4-FFF2-40B4-BE49-F238E27FC236}">
                <a16:creationId xmlns:a16="http://schemas.microsoft.com/office/drawing/2014/main" id="{C4A206F7-C912-FAA8-2388-91B55C8B2B15}"/>
              </a:ext>
            </a:extLst>
          </p:cNvPr>
          <p:cNvSpPr/>
          <p:nvPr/>
        </p:nvSpPr>
        <p:spPr>
          <a:xfrm>
            <a:off x="536645" y="422854"/>
            <a:ext cx="3977985" cy="327407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t>Prime Implicants</a:t>
            </a:r>
          </a:p>
          <a:p>
            <a:pPr algn="ctr"/>
            <a:r>
              <a:rPr lang="en-IN" sz="1600" dirty="0"/>
              <a:t>It </a:t>
            </a:r>
            <a:r>
              <a:rPr lang="en-IN" sz="1600" dirty="0" err="1"/>
              <a:t>i</a:t>
            </a:r>
            <a:r>
              <a:rPr lang="en-US" sz="1600" dirty="0"/>
              <a:t>s an implicant that (from the point of view of the map) is not fully contained within any one other </a:t>
            </a:r>
            <a:r>
              <a:rPr lang="en-US" sz="1600" dirty="0" err="1"/>
              <a:t>impli</a:t>
            </a:r>
            <a:r>
              <a:rPr lang="en-IN" sz="1600" dirty="0"/>
              <a:t> It </a:t>
            </a:r>
            <a:r>
              <a:rPr lang="en-IN" sz="1600" dirty="0" err="1"/>
              <a:t>i</a:t>
            </a:r>
            <a:r>
              <a:rPr lang="en-US" sz="1600" dirty="0"/>
              <a:t>s an implicant that (from the point of view of the map) is not fully contained within any one other implicant cant</a:t>
            </a:r>
            <a:endParaRPr lang="en-IN" sz="1600" dirty="0"/>
          </a:p>
        </p:txBody>
      </p:sp>
      <p:sp>
        <p:nvSpPr>
          <p:cNvPr id="16" name="Content Placeholder 15">
            <a:extLst>
              <a:ext uri="{FF2B5EF4-FFF2-40B4-BE49-F238E27FC236}">
                <a16:creationId xmlns:a16="http://schemas.microsoft.com/office/drawing/2014/main" id="{362999EE-760E-2567-65A7-11BC1B584608}"/>
              </a:ext>
            </a:extLst>
          </p:cNvPr>
          <p:cNvSpPr>
            <a:spLocks noGrp="1"/>
          </p:cNvSpPr>
          <p:nvPr>
            <p:ph idx="1"/>
          </p:nvPr>
        </p:nvSpPr>
        <p:spPr>
          <a:xfrm>
            <a:off x="4590601" y="648207"/>
            <a:ext cx="3756986" cy="341079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IN" sz="2300" dirty="0"/>
              <a:t>Redundant Prime Implicants:</a:t>
            </a:r>
            <a:r>
              <a:rPr lang="en-US" sz="2300" dirty="0"/>
              <a:t>RPI refer to the prime implicants for which every one of its </a:t>
            </a:r>
            <a:r>
              <a:rPr lang="en-US" sz="2300" dirty="0" err="1"/>
              <a:t>minterms</a:t>
            </a:r>
            <a:r>
              <a:rPr lang="en-US" sz="2300" dirty="0"/>
              <a:t> gets covered by some important prime implicants</a:t>
            </a:r>
            <a:endParaRPr lang="en-IN" sz="2300" dirty="0"/>
          </a:p>
          <a:p>
            <a:pPr algn="ctr"/>
            <a:endParaRPr lang="en-IN" dirty="0"/>
          </a:p>
        </p:txBody>
      </p:sp>
      <p:sp>
        <p:nvSpPr>
          <p:cNvPr id="17" name="Content Placeholder 15">
            <a:extLst>
              <a:ext uri="{FF2B5EF4-FFF2-40B4-BE49-F238E27FC236}">
                <a16:creationId xmlns:a16="http://schemas.microsoft.com/office/drawing/2014/main" id="{7543FDD6-08F2-EEF5-0DAC-D5D047C98476}"/>
              </a:ext>
            </a:extLst>
          </p:cNvPr>
          <p:cNvSpPr txBox="1">
            <a:spLocks/>
          </p:cNvSpPr>
          <p:nvPr/>
        </p:nvSpPr>
        <p:spPr>
          <a:xfrm>
            <a:off x="8599097" y="756362"/>
            <a:ext cx="3288103" cy="304872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IN" sz="1800" dirty="0"/>
              <a:t>Essential Prime Implicants: </a:t>
            </a:r>
            <a:r>
              <a:rPr lang="en-US" sz="1800" dirty="0"/>
              <a:t>Groups that cover at least one of the </a:t>
            </a:r>
            <a:r>
              <a:rPr lang="en-US" sz="1800" dirty="0" err="1"/>
              <a:t>minterms</a:t>
            </a:r>
            <a:r>
              <a:rPr lang="en-US" sz="1800" dirty="0"/>
              <a:t> that can’t get covered by another prime</a:t>
            </a:r>
            <a:endParaRPr lang="en-IN" sz="1800" dirty="0"/>
          </a:p>
        </p:txBody>
      </p:sp>
    </p:spTree>
    <p:extLst>
      <p:ext uri="{BB962C8B-B14F-4D97-AF65-F5344CB8AC3E}">
        <p14:creationId xmlns:p14="http://schemas.microsoft.com/office/powerpoint/2010/main" val="321810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395" y="664735"/>
            <a:ext cx="6815328" cy="483052"/>
          </a:xfrm>
        </p:spPr>
        <p:txBody>
          <a:bodyPr>
            <a:normAutofit fontScale="90000"/>
          </a:bodyPr>
          <a:lstStyle/>
          <a:p>
            <a:r>
              <a:rPr lang="en-US" b="1" dirty="0">
                <a:solidFill>
                  <a:srgbClr val="FF0000"/>
                </a:solidFill>
              </a:rPr>
              <a:t>Explanation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11" y="2100416"/>
            <a:ext cx="12668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3"/>
          <p:cNvSpPr/>
          <p:nvPr/>
        </p:nvSpPr>
        <p:spPr>
          <a:xfrm>
            <a:off x="643076" y="819002"/>
            <a:ext cx="1414272" cy="457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Poll </a:t>
            </a:r>
          </a:p>
        </p:txBody>
      </p:sp>
      <p:sp>
        <p:nvSpPr>
          <p:cNvPr id="5" name="TextBox 4"/>
          <p:cNvSpPr txBox="1"/>
          <p:nvPr/>
        </p:nvSpPr>
        <p:spPr>
          <a:xfrm>
            <a:off x="137652" y="1502424"/>
            <a:ext cx="5422190" cy="369332"/>
          </a:xfrm>
          <a:prstGeom prst="rect">
            <a:avLst/>
          </a:prstGeom>
          <a:noFill/>
        </p:spPr>
        <p:txBody>
          <a:bodyPr wrap="none" rtlCol="0">
            <a:spAutoFit/>
          </a:bodyPr>
          <a:lstStyle/>
          <a:p>
            <a:r>
              <a:rPr lang="en-US" b="1" dirty="0"/>
              <a:t>How many variable K-map required for given function?</a:t>
            </a:r>
          </a:p>
        </p:txBody>
      </p:sp>
      <p:sp>
        <p:nvSpPr>
          <p:cNvPr id="6" name="Cloud 5"/>
          <p:cNvSpPr/>
          <p:nvPr/>
        </p:nvSpPr>
        <p:spPr>
          <a:xfrm>
            <a:off x="304800" y="4502979"/>
            <a:ext cx="3433864" cy="15973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a:p>
            <a:pPr algn="ctr"/>
            <a:r>
              <a:rPr lang="en-IN" b="1" dirty="0"/>
              <a:t>A) 2 variable</a:t>
            </a:r>
          </a:p>
          <a:p>
            <a:pPr algn="ctr"/>
            <a:r>
              <a:rPr lang="en-IN" b="1" dirty="0"/>
              <a:t>B) 3 variable</a:t>
            </a:r>
          </a:p>
          <a:p>
            <a:pPr algn="ctr"/>
            <a:r>
              <a:rPr lang="en-IN" b="1" dirty="0"/>
              <a:t>   C)  4 varaiable</a:t>
            </a:r>
          </a:p>
          <a:p>
            <a:pPr algn="ctr"/>
            <a:r>
              <a:rPr lang="en-IN" b="1" dirty="0"/>
              <a:t>D)         none</a:t>
            </a:r>
          </a:p>
          <a:p>
            <a:pPr algn="ctr"/>
            <a:endParaRPr lang="en-IN" b="1" dirty="0"/>
          </a:p>
        </p:txBody>
      </p:sp>
    </p:spTree>
    <p:extLst>
      <p:ext uri="{BB962C8B-B14F-4D97-AF65-F5344CB8AC3E}">
        <p14:creationId xmlns:p14="http://schemas.microsoft.com/office/powerpoint/2010/main" val="16315226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6414</TotalTime>
  <Words>1854</Words>
  <Application>Microsoft Office PowerPoint</Application>
  <PresentationFormat>Widescreen</PresentationFormat>
  <Paragraphs>303</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Aptos Display</vt:lpstr>
      <vt:lpstr>Arial</vt:lpstr>
      <vt:lpstr>Calibri</vt:lpstr>
      <vt:lpstr>Cambria Math</vt:lpstr>
      <vt:lpstr>Times New Roman</vt:lpstr>
      <vt:lpstr>Wingdings</vt:lpstr>
      <vt:lpstr>1_Office Theme</vt:lpstr>
      <vt:lpstr>PowerPoint Presentation</vt:lpstr>
      <vt:lpstr>Need for Karnaugh Map (K-map) </vt:lpstr>
      <vt:lpstr>Karnaugh Map Method </vt:lpstr>
      <vt:lpstr>Karnaugh Map RULES</vt:lpstr>
      <vt:lpstr>Karnaugh Map Method </vt:lpstr>
      <vt:lpstr>Explanation</vt:lpstr>
      <vt:lpstr>PowerPoint Presentation</vt:lpstr>
      <vt:lpstr>PowerPoint Presentation</vt:lpstr>
      <vt:lpstr>Explanation</vt:lpstr>
      <vt:lpstr>Exercise</vt:lpstr>
      <vt:lpstr>PowerPoint Presentation</vt:lpstr>
      <vt:lpstr>Vertical K-map</vt:lpstr>
      <vt:lpstr>Quick Poll</vt:lpstr>
      <vt:lpstr>PowerPoint Presentation</vt:lpstr>
      <vt:lpstr> </vt:lpstr>
      <vt:lpstr>Try Yourself</vt:lpstr>
      <vt:lpstr>PowerPoint Presentation</vt:lpstr>
      <vt:lpstr>PowerPoint Presentation</vt:lpstr>
      <vt:lpstr>Ques.  Solve for F(A,B,C)= ∑1▒〖(1,3,6,7)〗 using K-map </vt:lpstr>
      <vt:lpstr>PowerPoint Presentation</vt:lpstr>
      <vt:lpstr>PowerPoint Presentation</vt:lpstr>
      <vt:lpstr>Exercise</vt:lpstr>
      <vt:lpstr>Try Yourself</vt:lpstr>
      <vt:lpstr>PowerPoint Presentation</vt:lpstr>
      <vt:lpstr>Ques. Solve for F (A, B, C, D) = ∑(0, 2, 5, 7, 8, 10, 13, 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Ex-3: Minimize the following function in SOP minimal form using K-Maps:   f = m(1, 5, 6, 11, 12, 13, 14) + d(4)  and implement using Universal gate like NAND gate. </vt:lpstr>
      <vt:lpstr>Try Yourself</vt:lpstr>
      <vt:lpstr>Ex-4: Minimize the following function in SOP minimal form using K-Maps:  F(A, B, C, D) = m(1, 2, 6, 7, 8, 13, 14, 15) + d(0, 3, 5, 12)  and implement using NAND gate</vt:lpstr>
      <vt:lpstr>Ex-5: Simplify the boolean function Y(A, B, C, D) = Π M (2, 3, 8, 9, 11, 13, 15) and implement using universal NOR gate</vt:lpstr>
      <vt:lpstr>PowerPoint Presentation</vt:lpstr>
      <vt:lpstr>Try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lovi raj gupta</dc:creator>
  <cp:lastModifiedBy>kumud.2804@outlook.com</cp:lastModifiedBy>
  <cp:revision>33</cp:revision>
  <dcterms:created xsi:type="dcterms:W3CDTF">2024-12-19T08:47:23Z</dcterms:created>
  <dcterms:modified xsi:type="dcterms:W3CDTF">2025-03-17T04:35:32Z</dcterms:modified>
</cp:coreProperties>
</file>