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048" r:id="rId2"/>
    <p:sldId id="4054" r:id="rId3"/>
    <p:sldId id="4033" r:id="rId4"/>
    <p:sldId id="4034" r:id="rId5"/>
    <p:sldId id="4049" r:id="rId6"/>
    <p:sldId id="4035" r:id="rId7"/>
    <p:sldId id="4053" r:id="rId8"/>
    <p:sldId id="273" r:id="rId9"/>
    <p:sldId id="4036" r:id="rId10"/>
    <p:sldId id="4037" r:id="rId11"/>
    <p:sldId id="4050" r:id="rId12"/>
    <p:sldId id="4051" r:id="rId13"/>
    <p:sldId id="4071" r:id="rId14"/>
    <p:sldId id="40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9FDDF-A6BC-485C-853D-3ED31B90138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B6FF363-6691-4B46-A197-C5BA54C3308F}">
      <dgm:prSet phldrT="[Text]" custT="1"/>
      <dgm:spPr/>
      <dgm:t>
        <a:bodyPr/>
        <a:lstStyle/>
        <a:p>
          <a:r>
            <a:rPr lang="en-IN" sz="1100" dirty="0"/>
            <a:t>Inter-System Compatibility</a:t>
          </a:r>
        </a:p>
      </dgm:t>
    </dgm:pt>
    <dgm:pt modelId="{0CD46BB8-8408-4E8B-B8A9-0860228CBB36}" type="parTrans" cxnId="{ED599512-7A1B-4641-8520-38497A87A0B6}">
      <dgm:prSet/>
      <dgm:spPr/>
      <dgm:t>
        <a:bodyPr/>
        <a:lstStyle/>
        <a:p>
          <a:endParaRPr lang="en-IN" sz="1100"/>
        </a:p>
      </dgm:t>
    </dgm:pt>
    <dgm:pt modelId="{4CC652BB-84A4-487A-A787-07EE01E2F27E}" type="sibTrans" cxnId="{ED599512-7A1B-4641-8520-38497A87A0B6}">
      <dgm:prSet/>
      <dgm:spPr/>
      <dgm:t>
        <a:bodyPr/>
        <a:lstStyle/>
        <a:p>
          <a:endParaRPr lang="en-IN" sz="1100"/>
        </a:p>
      </dgm:t>
    </dgm:pt>
    <dgm:pt modelId="{27812CFD-73AD-446F-92CD-FF0235C3FA3F}">
      <dgm:prSet phldrT="[Text]" custT="1"/>
      <dgm:spPr/>
      <dgm:t>
        <a:bodyPr/>
        <a:lstStyle/>
        <a:p>
          <a:r>
            <a:rPr lang="en-IN" sz="1100" dirty="0"/>
            <a:t>Simplified Circuit Design</a:t>
          </a:r>
        </a:p>
      </dgm:t>
    </dgm:pt>
    <dgm:pt modelId="{79278855-0727-4CF5-B6E6-0ADEC2EFCF50}" type="parTrans" cxnId="{360B1E79-715A-4C4E-9E5E-A674B21B2E70}">
      <dgm:prSet/>
      <dgm:spPr/>
      <dgm:t>
        <a:bodyPr/>
        <a:lstStyle/>
        <a:p>
          <a:endParaRPr lang="en-IN" sz="1100"/>
        </a:p>
      </dgm:t>
    </dgm:pt>
    <dgm:pt modelId="{E48C6B8A-79B3-48EC-BD36-5FC3F7834B2E}" type="sibTrans" cxnId="{360B1E79-715A-4C4E-9E5E-A674B21B2E70}">
      <dgm:prSet/>
      <dgm:spPr/>
      <dgm:t>
        <a:bodyPr/>
        <a:lstStyle/>
        <a:p>
          <a:endParaRPr lang="en-IN" sz="1100"/>
        </a:p>
      </dgm:t>
    </dgm:pt>
    <dgm:pt modelId="{1378CE76-6697-418D-9C47-61E78C945193}">
      <dgm:prSet phldrT="[Text]" custT="1"/>
      <dgm:spPr/>
      <dgm:t>
        <a:bodyPr/>
        <a:lstStyle/>
        <a:p>
          <a:r>
            <a:rPr lang="en-IN" sz="1100" dirty="0"/>
            <a:t>Error Detection and Correction</a:t>
          </a:r>
        </a:p>
      </dgm:t>
    </dgm:pt>
    <dgm:pt modelId="{79590A06-876A-48E9-93CD-0BBE604639D2}" type="parTrans" cxnId="{FD8A5E46-4D76-45F9-9C52-711B6B9B5EE3}">
      <dgm:prSet/>
      <dgm:spPr/>
      <dgm:t>
        <a:bodyPr/>
        <a:lstStyle/>
        <a:p>
          <a:endParaRPr lang="en-IN" sz="1100"/>
        </a:p>
      </dgm:t>
    </dgm:pt>
    <dgm:pt modelId="{8732EABC-8581-496C-8938-EEB80DCDC641}" type="sibTrans" cxnId="{FD8A5E46-4D76-45F9-9C52-711B6B9B5EE3}">
      <dgm:prSet/>
      <dgm:spPr/>
      <dgm:t>
        <a:bodyPr/>
        <a:lstStyle/>
        <a:p>
          <a:endParaRPr lang="en-IN" sz="1100"/>
        </a:p>
      </dgm:t>
    </dgm:pt>
    <dgm:pt modelId="{73CE8ADD-5794-4973-B827-EC67F16FB4A0}">
      <dgm:prSet phldrT="[Text]" custT="1"/>
      <dgm:spPr/>
      <dgm:t>
        <a:bodyPr/>
        <a:lstStyle/>
        <a:p>
          <a:r>
            <a:rPr lang="en-IN" sz="1100" dirty="0"/>
            <a:t>Human-Readable Output</a:t>
          </a:r>
        </a:p>
      </dgm:t>
    </dgm:pt>
    <dgm:pt modelId="{249E73E3-FBD7-49F8-B97F-04360D191D7A}" type="parTrans" cxnId="{14635BC8-2402-4009-A0B3-4630FE362F43}">
      <dgm:prSet/>
      <dgm:spPr/>
      <dgm:t>
        <a:bodyPr/>
        <a:lstStyle/>
        <a:p>
          <a:endParaRPr lang="en-IN" sz="1100"/>
        </a:p>
      </dgm:t>
    </dgm:pt>
    <dgm:pt modelId="{BB5D0A4A-07BE-4E6C-9CA9-EAE398D4877B}" type="sibTrans" cxnId="{14635BC8-2402-4009-A0B3-4630FE362F43}">
      <dgm:prSet/>
      <dgm:spPr/>
      <dgm:t>
        <a:bodyPr/>
        <a:lstStyle/>
        <a:p>
          <a:endParaRPr lang="en-IN" sz="1100"/>
        </a:p>
      </dgm:t>
    </dgm:pt>
    <dgm:pt modelId="{D68BA45D-DFF4-4060-BE3F-B1E7A700FA8D}">
      <dgm:prSet phldrT="[Text]" custT="1"/>
      <dgm:spPr/>
      <dgm:t>
        <a:bodyPr/>
        <a:lstStyle/>
        <a:p>
          <a:r>
            <a:rPr lang="en-US" sz="1100" dirty="0"/>
            <a:t>Optimization of Memory and Processing</a:t>
          </a:r>
          <a:endParaRPr lang="en-IN" sz="1100" dirty="0"/>
        </a:p>
      </dgm:t>
    </dgm:pt>
    <dgm:pt modelId="{E3AF3DAA-D91B-4482-9C69-89932A4C47A8}" type="parTrans" cxnId="{2FD49990-2863-4BF5-9BA0-961BECB2645E}">
      <dgm:prSet/>
      <dgm:spPr/>
      <dgm:t>
        <a:bodyPr/>
        <a:lstStyle/>
        <a:p>
          <a:endParaRPr lang="en-IN" sz="1100"/>
        </a:p>
      </dgm:t>
    </dgm:pt>
    <dgm:pt modelId="{3EB16CD2-60B0-4CBA-9ABE-2AB9C28F7B8E}" type="sibTrans" cxnId="{2FD49990-2863-4BF5-9BA0-961BECB2645E}">
      <dgm:prSet/>
      <dgm:spPr/>
      <dgm:t>
        <a:bodyPr/>
        <a:lstStyle/>
        <a:p>
          <a:endParaRPr lang="en-IN" sz="1100"/>
        </a:p>
      </dgm:t>
    </dgm:pt>
    <dgm:pt modelId="{937D653B-047A-457D-B44F-7877CC7ECC45}">
      <dgm:prSet phldrT="[Text]" custT="1"/>
      <dgm:spPr/>
      <dgm:t>
        <a:bodyPr/>
        <a:lstStyle/>
        <a:p>
          <a:r>
            <a:rPr lang="en-IN" sz="1100" dirty="0"/>
            <a:t>Application-Specific Requirements</a:t>
          </a:r>
        </a:p>
      </dgm:t>
    </dgm:pt>
    <dgm:pt modelId="{925BC0AA-109B-4EAD-8422-810D077DFC72}" type="parTrans" cxnId="{32647A07-162A-45FB-A9F3-35B2C5153ACA}">
      <dgm:prSet/>
      <dgm:spPr/>
      <dgm:t>
        <a:bodyPr/>
        <a:lstStyle/>
        <a:p>
          <a:endParaRPr lang="en-IN" sz="1100"/>
        </a:p>
      </dgm:t>
    </dgm:pt>
    <dgm:pt modelId="{F5EA4E1E-01A5-4185-8E31-C9E2533C54D6}" type="sibTrans" cxnId="{32647A07-162A-45FB-A9F3-35B2C5153ACA}">
      <dgm:prSet/>
      <dgm:spPr/>
      <dgm:t>
        <a:bodyPr/>
        <a:lstStyle/>
        <a:p>
          <a:endParaRPr lang="en-IN" sz="1100"/>
        </a:p>
      </dgm:t>
    </dgm:pt>
    <dgm:pt modelId="{382FE857-5163-430B-A48D-336B2948FFC8}">
      <dgm:prSet custT="1"/>
      <dgm:spPr/>
      <dgm:t>
        <a:bodyPr/>
        <a:lstStyle/>
        <a:p>
          <a:r>
            <a:rPr lang="en-IN" sz="1100" dirty="0"/>
            <a:t>Need for Code Conversion</a:t>
          </a:r>
        </a:p>
      </dgm:t>
    </dgm:pt>
    <dgm:pt modelId="{85EF1CF9-6374-4285-A616-B2031633A7AB}" type="parTrans" cxnId="{F730FB83-2EA3-40BB-9074-FF23F9505DC3}">
      <dgm:prSet/>
      <dgm:spPr/>
      <dgm:t>
        <a:bodyPr/>
        <a:lstStyle/>
        <a:p>
          <a:endParaRPr lang="en-IN" sz="1100"/>
        </a:p>
      </dgm:t>
    </dgm:pt>
    <dgm:pt modelId="{7CD9F737-F914-4069-A35B-65ADA47C3B7C}" type="sibTrans" cxnId="{F730FB83-2EA3-40BB-9074-FF23F9505DC3}">
      <dgm:prSet/>
      <dgm:spPr/>
      <dgm:t>
        <a:bodyPr/>
        <a:lstStyle/>
        <a:p>
          <a:endParaRPr lang="en-IN" sz="1100"/>
        </a:p>
      </dgm:t>
    </dgm:pt>
    <dgm:pt modelId="{C11B3CB6-E4AC-493D-8417-5B9D173A4184}" type="pres">
      <dgm:prSet presAssocID="{27E9FDDF-A6BC-485C-853D-3ED31B90138A}" presName="Name0" presStyleCnt="0">
        <dgm:presLayoutVars>
          <dgm:dir/>
          <dgm:animLvl val="lvl"/>
          <dgm:resizeHandles val="exact"/>
        </dgm:presLayoutVars>
      </dgm:prSet>
      <dgm:spPr/>
    </dgm:pt>
    <dgm:pt modelId="{AB84572E-4B76-4D03-BBB2-D262B40D8D3B}" type="pres">
      <dgm:prSet presAssocID="{AB6FF363-6691-4B46-A197-C5BA54C3308F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CAE33BFC-7B21-4C0E-B9B7-4FC4DC483C21}" type="pres">
      <dgm:prSet presAssocID="{4CC652BB-84A4-487A-A787-07EE01E2F27E}" presName="parTxOnlySpace" presStyleCnt="0"/>
      <dgm:spPr/>
    </dgm:pt>
    <dgm:pt modelId="{87D3DF73-A286-4F4C-8702-F2362BFCFD2E}" type="pres">
      <dgm:prSet presAssocID="{27812CFD-73AD-446F-92CD-FF0235C3FA3F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43D0ED49-9AC2-4583-80C9-B1498A973A66}" type="pres">
      <dgm:prSet presAssocID="{E48C6B8A-79B3-48EC-BD36-5FC3F7834B2E}" presName="parTxOnlySpace" presStyleCnt="0"/>
      <dgm:spPr/>
    </dgm:pt>
    <dgm:pt modelId="{41AE777A-C3B5-41DC-BB21-3CA87D0A2059}" type="pres">
      <dgm:prSet presAssocID="{1378CE76-6697-418D-9C47-61E78C945193}" presName="parTxOnly" presStyleLbl="node1" presStyleIdx="2" presStyleCnt="7" custScaleX="94045">
        <dgm:presLayoutVars>
          <dgm:chMax val="0"/>
          <dgm:chPref val="0"/>
          <dgm:bulletEnabled val="1"/>
        </dgm:presLayoutVars>
      </dgm:prSet>
      <dgm:spPr/>
    </dgm:pt>
    <dgm:pt modelId="{452CB8AE-F70E-4BD5-9A39-735C21867ED4}" type="pres">
      <dgm:prSet presAssocID="{8732EABC-8581-496C-8938-EEB80DCDC641}" presName="parTxOnlySpace" presStyleCnt="0"/>
      <dgm:spPr/>
    </dgm:pt>
    <dgm:pt modelId="{769855B5-36BC-4A83-A55A-68558DEF92A1}" type="pres">
      <dgm:prSet presAssocID="{73CE8ADD-5794-4973-B827-EC67F16FB4A0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F328C281-73C6-4150-8FFA-DAE18BDB0A63}" type="pres">
      <dgm:prSet presAssocID="{BB5D0A4A-07BE-4E6C-9CA9-EAE398D4877B}" presName="parTxOnlySpace" presStyleCnt="0"/>
      <dgm:spPr/>
    </dgm:pt>
    <dgm:pt modelId="{F981228F-464E-4A18-A46D-54A115203FFB}" type="pres">
      <dgm:prSet presAssocID="{D68BA45D-DFF4-4060-BE3F-B1E7A700FA8D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301F810B-735B-4B06-B84F-D044F4959B65}" type="pres">
      <dgm:prSet presAssocID="{3EB16CD2-60B0-4CBA-9ABE-2AB9C28F7B8E}" presName="parTxOnlySpace" presStyleCnt="0"/>
      <dgm:spPr/>
    </dgm:pt>
    <dgm:pt modelId="{7E1090A1-2DE5-4AE5-B134-39E83C047C24}" type="pres">
      <dgm:prSet presAssocID="{937D653B-047A-457D-B44F-7877CC7ECC45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5F5819D8-8034-4321-B913-1594274B27FD}" type="pres">
      <dgm:prSet presAssocID="{F5EA4E1E-01A5-4185-8E31-C9E2533C54D6}" presName="parTxOnlySpace" presStyleCnt="0"/>
      <dgm:spPr/>
    </dgm:pt>
    <dgm:pt modelId="{E9CB4D25-B94C-47BF-84AC-B3CD79436791}" type="pres">
      <dgm:prSet presAssocID="{382FE857-5163-430B-A48D-336B2948FFC8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32647A07-162A-45FB-A9F3-35B2C5153ACA}" srcId="{27E9FDDF-A6BC-485C-853D-3ED31B90138A}" destId="{937D653B-047A-457D-B44F-7877CC7ECC45}" srcOrd="5" destOrd="0" parTransId="{925BC0AA-109B-4EAD-8422-810D077DFC72}" sibTransId="{F5EA4E1E-01A5-4185-8E31-C9E2533C54D6}"/>
    <dgm:cxn modelId="{ED599512-7A1B-4641-8520-38497A87A0B6}" srcId="{27E9FDDF-A6BC-485C-853D-3ED31B90138A}" destId="{AB6FF363-6691-4B46-A197-C5BA54C3308F}" srcOrd="0" destOrd="0" parTransId="{0CD46BB8-8408-4E8B-B8A9-0860228CBB36}" sibTransId="{4CC652BB-84A4-487A-A787-07EE01E2F27E}"/>
    <dgm:cxn modelId="{4A9FCE41-7574-4047-9CE3-34E9B6DA160E}" type="presOf" srcId="{382FE857-5163-430B-A48D-336B2948FFC8}" destId="{E9CB4D25-B94C-47BF-84AC-B3CD79436791}" srcOrd="0" destOrd="0" presId="urn:microsoft.com/office/officeart/2005/8/layout/chevron1"/>
    <dgm:cxn modelId="{FD8A5E46-4D76-45F9-9C52-711B6B9B5EE3}" srcId="{27E9FDDF-A6BC-485C-853D-3ED31B90138A}" destId="{1378CE76-6697-418D-9C47-61E78C945193}" srcOrd="2" destOrd="0" parTransId="{79590A06-876A-48E9-93CD-0BBE604639D2}" sibTransId="{8732EABC-8581-496C-8938-EEB80DCDC641}"/>
    <dgm:cxn modelId="{8483EB69-39F3-4E94-B7B7-3466FC45527F}" type="presOf" srcId="{D68BA45D-DFF4-4060-BE3F-B1E7A700FA8D}" destId="{F981228F-464E-4A18-A46D-54A115203FFB}" srcOrd="0" destOrd="0" presId="urn:microsoft.com/office/officeart/2005/8/layout/chevron1"/>
    <dgm:cxn modelId="{360B1E79-715A-4C4E-9E5E-A674B21B2E70}" srcId="{27E9FDDF-A6BC-485C-853D-3ED31B90138A}" destId="{27812CFD-73AD-446F-92CD-FF0235C3FA3F}" srcOrd="1" destOrd="0" parTransId="{79278855-0727-4CF5-B6E6-0ADEC2EFCF50}" sibTransId="{E48C6B8A-79B3-48EC-BD36-5FC3F7834B2E}"/>
    <dgm:cxn modelId="{70504759-9BC3-4E4A-A4C6-5D433F47F083}" type="presOf" srcId="{27E9FDDF-A6BC-485C-853D-3ED31B90138A}" destId="{C11B3CB6-E4AC-493D-8417-5B9D173A4184}" srcOrd="0" destOrd="0" presId="urn:microsoft.com/office/officeart/2005/8/layout/chevron1"/>
    <dgm:cxn modelId="{F730FB83-2EA3-40BB-9074-FF23F9505DC3}" srcId="{27E9FDDF-A6BC-485C-853D-3ED31B90138A}" destId="{382FE857-5163-430B-A48D-336B2948FFC8}" srcOrd="6" destOrd="0" parTransId="{85EF1CF9-6374-4285-A616-B2031633A7AB}" sibTransId="{7CD9F737-F914-4069-A35B-65ADA47C3B7C}"/>
    <dgm:cxn modelId="{2FD49990-2863-4BF5-9BA0-961BECB2645E}" srcId="{27E9FDDF-A6BC-485C-853D-3ED31B90138A}" destId="{D68BA45D-DFF4-4060-BE3F-B1E7A700FA8D}" srcOrd="4" destOrd="0" parTransId="{E3AF3DAA-D91B-4482-9C69-89932A4C47A8}" sibTransId="{3EB16CD2-60B0-4CBA-9ABE-2AB9C28F7B8E}"/>
    <dgm:cxn modelId="{B49E37AB-21E1-4B32-82A7-7A4A13B72084}" type="presOf" srcId="{937D653B-047A-457D-B44F-7877CC7ECC45}" destId="{7E1090A1-2DE5-4AE5-B134-39E83C047C24}" srcOrd="0" destOrd="0" presId="urn:microsoft.com/office/officeart/2005/8/layout/chevron1"/>
    <dgm:cxn modelId="{14635BC8-2402-4009-A0B3-4630FE362F43}" srcId="{27E9FDDF-A6BC-485C-853D-3ED31B90138A}" destId="{73CE8ADD-5794-4973-B827-EC67F16FB4A0}" srcOrd="3" destOrd="0" parTransId="{249E73E3-FBD7-49F8-B97F-04360D191D7A}" sibTransId="{BB5D0A4A-07BE-4E6C-9CA9-EAE398D4877B}"/>
    <dgm:cxn modelId="{FAB24ED7-5034-4E7B-911E-B4F3A3CD7C55}" type="presOf" srcId="{27812CFD-73AD-446F-92CD-FF0235C3FA3F}" destId="{87D3DF73-A286-4F4C-8702-F2362BFCFD2E}" srcOrd="0" destOrd="0" presId="urn:microsoft.com/office/officeart/2005/8/layout/chevron1"/>
    <dgm:cxn modelId="{D0C606E3-367C-4879-A3E1-5B59AC9155E2}" type="presOf" srcId="{AB6FF363-6691-4B46-A197-C5BA54C3308F}" destId="{AB84572E-4B76-4D03-BBB2-D262B40D8D3B}" srcOrd="0" destOrd="0" presId="urn:microsoft.com/office/officeart/2005/8/layout/chevron1"/>
    <dgm:cxn modelId="{8A6612F1-C940-4825-9DA8-853CB475EA23}" type="presOf" srcId="{73CE8ADD-5794-4973-B827-EC67F16FB4A0}" destId="{769855B5-36BC-4A83-A55A-68558DEF92A1}" srcOrd="0" destOrd="0" presId="urn:microsoft.com/office/officeart/2005/8/layout/chevron1"/>
    <dgm:cxn modelId="{7E7EA4F7-4CB0-4BB7-9A2E-056BBAA5B63E}" type="presOf" srcId="{1378CE76-6697-418D-9C47-61E78C945193}" destId="{41AE777A-C3B5-41DC-BB21-3CA87D0A2059}" srcOrd="0" destOrd="0" presId="urn:microsoft.com/office/officeart/2005/8/layout/chevron1"/>
    <dgm:cxn modelId="{6971BA67-3766-40C0-A414-378CA8ADBA09}" type="presParOf" srcId="{C11B3CB6-E4AC-493D-8417-5B9D173A4184}" destId="{AB84572E-4B76-4D03-BBB2-D262B40D8D3B}" srcOrd="0" destOrd="0" presId="urn:microsoft.com/office/officeart/2005/8/layout/chevron1"/>
    <dgm:cxn modelId="{19F6DCCB-EFF0-4F89-8D4D-DB994D3514FD}" type="presParOf" srcId="{C11B3CB6-E4AC-493D-8417-5B9D173A4184}" destId="{CAE33BFC-7B21-4C0E-B9B7-4FC4DC483C21}" srcOrd="1" destOrd="0" presId="urn:microsoft.com/office/officeart/2005/8/layout/chevron1"/>
    <dgm:cxn modelId="{58540C03-E295-4E4A-88A2-631ED46B518B}" type="presParOf" srcId="{C11B3CB6-E4AC-493D-8417-5B9D173A4184}" destId="{87D3DF73-A286-4F4C-8702-F2362BFCFD2E}" srcOrd="2" destOrd="0" presId="urn:microsoft.com/office/officeart/2005/8/layout/chevron1"/>
    <dgm:cxn modelId="{CC02CEB3-E2F4-4270-9A50-6ECCA8EA768F}" type="presParOf" srcId="{C11B3CB6-E4AC-493D-8417-5B9D173A4184}" destId="{43D0ED49-9AC2-4583-80C9-B1498A973A66}" srcOrd="3" destOrd="0" presId="urn:microsoft.com/office/officeart/2005/8/layout/chevron1"/>
    <dgm:cxn modelId="{F63629CD-AE35-4C8C-AF07-EA6C2196B9BE}" type="presParOf" srcId="{C11B3CB6-E4AC-493D-8417-5B9D173A4184}" destId="{41AE777A-C3B5-41DC-BB21-3CA87D0A2059}" srcOrd="4" destOrd="0" presId="urn:microsoft.com/office/officeart/2005/8/layout/chevron1"/>
    <dgm:cxn modelId="{3FC61597-E461-4C01-854B-EA6DD8259A0F}" type="presParOf" srcId="{C11B3CB6-E4AC-493D-8417-5B9D173A4184}" destId="{452CB8AE-F70E-4BD5-9A39-735C21867ED4}" srcOrd="5" destOrd="0" presId="urn:microsoft.com/office/officeart/2005/8/layout/chevron1"/>
    <dgm:cxn modelId="{389F0904-FF8F-47C2-AF15-B1C0E9633A87}" type="presParOf" srcId="{C11B3CB6-E4AC-493D-8417-5B9D173A4184}" destId="{769855B5-36BC-4A83-A55A-68558DEF92A1}" srcOrd="6" destOrd="0" presId="urn:microsoft.com/office/officeart/2005/8/layout/chevron1"/>
    <dgm:cxn modelId="{98010118-6C2E-4BA0-918B-32D8150FF7BF}" type="presParOf" srcId="{C11B3CB6-E4AC-493D-8417-5B9D173A4184}" destId="{F328C281-73C6-4150-8FFA-DAE18BDB0A63}" srcOrd="7" destOrd="0" presId="urn:microsoft.com/office/officeart/2005/8/layout/chevron1"/>
    <dgm:cxn modelId="{4DD75949-CC21-4211-9CA8-DD5E8E53D2ED}" type="presParOf" srcId="{C11B3CB6-E4AC-493D-8417-5B9D173A4184}" destId="{F981228F-464E-4A18-A46D-54A115203FFB}" srcOrd="8" destOrd="0" presId="urn:microsoft.com/office/officeart/2005/8/layout/chevron1"/>
    <dgm:cxn modelId="{30F827CA-69BD-4B16-B22D-9CBBE9B7D8D5}" type="presParOf" srcId="{C11B3CB6-E4AC-493D-8417-5B9D173A4184}" destId="{301F810B-735B-4B06-B84F-D044F4959B65}" srcOrd="9" destOrd="0" presId="urn:microsoft.com/office/officeart/2005/8/layout/chevron1"/>
    <dgm:cxn modelId="{87687261-01CB-4CBE-83B8-8807D25320FB}" type="presParOf" srcId="{C11B3CB6-E4AC-493D-8417-5B9D173A4184}" destId="{7E1090A1-2DE5-4AE5-B134-39E83C047C24}" srcOrd="10" destOrd="0" presId="urn:microsoft.com/office/officeart/2005/8/layout/chevron1"/>
    <dgm:cxn modelId="{76180093-7B0C-4F38-A90F-D311ACC308D2}" type="presParOf" srcId="{C11B3CB6-E4AC-493D-8417-5B9D173A4184}" destId="{5F5819D8-8034-4321-B913-1594274B27FD}" srcOrd="11" destOrd="0" presId="urn:microsoft.com/office/officeart/2005/8/layout/chevron1"/>
    <dgm:cxn modelId="{CB385DA5-F1CE-44DA-9A77-5BD25E9BDC6D}" type="presParOf" srcId="{C11B3CB6-E4AC-493D-8417-5B9D173A4184}" destId="{E9CB4D25-B94C-47BF-84AC-B3CD79436791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4572E-4B76-4D03-BBB2-D262B40D8D3B}">
      <dsp:nvSpPr>
        <dsp:cNvPr id="0" name=""/>
        <dsp:cNvSpPr/>
      </dsp:nvSpPr>
      <dsp:spPr>
        <a:xfrm>
          <a:off x="92" y="2005422"/>
          <a:ext cx="1722432" cy="688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Inter-System Compatibility</a:t>
          </a:r>
        </a:p>
      </dsp:txBody>
      <dsp:txXfrm>
        <a:off x="344579" y="2005422"/>
        <a:ext cx="1033459" cy="688973"/>
      </dsp:txXfrm>
    </dsp:sp>
    <dsp:sp modelId="{87D3DF73-A286-4F4C-8702-F2362BFCFD2E}">
      <dsp:nvSpPr>
        <dsp:cNvPr id="0" name=""/>
        <dsp:cNvSpPr/>
      </dsp:nvSpPr>
      <dsp:spPr>
        <a:xfrm>
          <a:off x="1550281" y="2005422"/>
          <a:ext cx="1722432" cy="688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Simplified Circuit Design</a:t>
          </a:r>
        </a:p>
      </dsp:txBody>
      <dsp:txXfrm>
        <a:off x="1894768" y="2005422"/>
        <a:ext cx="1033459" cy="688973"/>
      </dsp:txXfrm>
    </dsp:sp>
    <dsp:sp modelId="{41AE777A-C3B5-41DC-BB21-3CA87D0A2059}">
      <dsp:nvSpPr>
        <dsp:cNvPr id="0" name=""/>
        <dsp:cNvSpPr/>
      </dsp:nvSpPr>
      <dsp:spPr>
        <a:xfrm>
          <a:off x="3100470" y="2005422"/>
          <a:ext cx="1619861" cy="688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Error Detection and Correction</a:t>
          </a:r>
        </a:p>
      </dsp:txBody>
      <dsp:txXfrm>
        <a:off x="3444957" y="2005422"/>
        <a:ext cx="930888" cy="688973"/>
      </dsp:txXfrm>
    </dsp:sp>
    <dsp:sp modelId="{769855B5-36BC-4A83-A55A-68558DEF92A1}">
      <dsp:nvSpPr>
        <dsp:cNvPr id="0" name=""/>
        <dsp:cNvSpPr/>
      </dsp:nvSpPr>
      <dsp:spPr>
        <a:xfrm>
          <a:off x="4548089" y="2005422"/>
          <a:ext cx="1722432" cy="688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Human-Readable Output</a:t>
          </a:r>
        </a:p>
      </dsp:txBody>
      <dsp:txXfrm>
        <a:off x="4892576" y="2005422"/>
        <a:ext cx="1033459" cy="688973"/>
      </dsp:txXfrm>
    </dsp:sp>
    <dsp:sp modelId="{F981228F-464E-4A18-A46D-54A115203FFB}">
      <dsp:nvSpPr>
        <dsp:cNvPr id="0" name=""/>
        <dsp:cNvSpPr/>
      </dsp:nvSpPr>
      <dsp:spPr>
        <a:xfrm>
          <a:off x="6098278" y="2005422"/>
          <a:ext cx="1722432" cy="688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Optimization of Memory and Processing</a:t>
          </a:r>
          <a:endParaRPr lang="en-IN" sz="1100" kern="1200" dirty="0"/>
        </a:p>
      </dsp:txBody>
      <dsp:txXfrm>
        <a:off x="6442765" y="2005422"/>
        <a:ext cx="1033459" cy="688973"/>
      </dsp:txXfrm>
    </dsp:sp>
    <dsp:sp modelId="{7E1090A1-2DE5-4AE5-B134-39E83C047C24}">
      <dsp:nvSpPr>
        <dsp:cNvPr id="0" name=""/>
        <dsp:cNvSpPr/>
      </dsp:nvSpPr>
      <dsp:spPr>
        <a:xfrm>
          <a:off x="7648467" y="2005422"/>
          <a:ext cx="1722432" cy="688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Application-Specific Requirements</a:t>
          </a:r>
        </a:p>
      </dsp:txBody>
      <dsp:txXfrm>
        <a:off x="7992954" y="2005422"/>
        <a:ext cx="1033459" cy="688973"/>
      </dsp:txXfrm>
    </dsp:sp>
    <dsp:sp modelId="{E9CB4D25-B94C-47BF-84AC-B3CD79436791}">
      <dsp:nvSpPr>
        <dsp:cNvPr id="0" name=""/>
        <dsp:cNvSpPr/>
      </dsp:nvSpPr>
      <dsp:spPr>
        <a:xfrm>
          <a:off x="9198657" y="2005422"/>
          <a:ext cx="1722432" cy="6889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Need for Code Conversion</a:t>
          </a:r>
        </a:p>
      </dsp:txBody>
      <dsp:txXfrm>
        <a:off x="9543144" y="2005422"/>
        <a:ext cx="1033459" cy="688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B428C-1A6F-4D7A-8E10-C0EB40D186B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CE48E-1A8B-4B88-BBB6-89CCB0C29A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04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CE48E-1A8B-4B88-BBB6-89CCB0C29A5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60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9EC9-C142-46A2-9EE7-6BAF7D5DF338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F4218-F082-C19B-5144-13BC675F7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DFC237A3-6FD5-42DB-5852-D4AC6B592FF0}"/>
              </a:ext>
            </a:extLst>
          </p:cNvPr>
          <p:cNvSpPr/>
          <p:nvPr/>
        </p:nvSpPr>
        <p:spPr>
          <a:xfrm>
            <a:off x="4149213" y="1347019"/>
            <a:ext cx="3962400" cy="158299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Highlights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6A4216-F9A5-D9BF-6988-3C0E00A4A466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6130413" y="2928327"/>
            <a:ext cx="0" cy="6899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F098D5-4585-0C2A-45F5-41C204341E37}"/>
              </a:ext>
            </a:extLst>
          </p:cNvPr>
          <p:cNvCxnSpPr>
            <a:cxnSpLocks/>
          </p:cNvCxnSpPr>
          <p:nvPr/>
        </p:nvCxnSpPr>
        <p:spPr>
          <a:xfrm flipH="1">
            <a:off x="6130413" y="3618271"/>
            <a:ext cx="545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D975CF8-5EE9-5DEC-C990-CB679D10FF00}"/>
              </a:ext>
            </a:extLst>
          </p:cNvPr>
          <p:cNvSpPr txBox="1"/>
          <p:nvPr/>
        </p:nvSpPr>
        <p:spPr>
          <a:xfrm>
            <a:off x="6690854" y="3268488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Code Conversion</a:t>
            </a:r>
          </a:p>
        </p:txBody>
      </p:sp>
    </p:spTree>
    <p:extLst>
      <p:ext uri="{BB962C8B-B14F-4D97-AF65-F5344CB8AC3E}">
        <p14:creationId xmlns:p14="http://schemas.microsoft.com/office/powerpoint/2010/main" val="305411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536CC-9059-08F4-B0F2-3CD7314F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735"/>
            <a:ext cx="10515600" cy="795953"/>
          </a:xfrm>
        </p:spPr>
        <p:txBody>
          <a:bodyPr>
            <a:normAutofit fontScale="90000"/>
          </a:bodyPr>
          <a:lstStyle/>
          <a:p>
            <a:r>
              <a:rPr lang="en-IN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Gray Code to Binary Conversion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85378-68BC-4B12-319A-1D61A4FF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1227"/>
            <a:ext cx="8784775" cy="38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BCF14-9828-4C1F-5113-5C060E0B3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A0C35CF-EF1F-7F29-9CBD-0D9DC200AF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6021" y="356996"/>
            <a:ext cx="5639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10" dirty="0"/>
              <a:t> </a:t>
            </a:r>
            <a:r>
              <a:rPr spc="-30" dirty="0"/>
              <a:t>(POLL)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C6A8802-0106-13EB-CB97-B0478DD035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11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2FF464-109E-A972-5460-8ACED13B6674}"/>
              </a:ext>
            </a:extLst>
          </p:cNvPr>
          <p:cNvSpPr txBox="1"/>
          <p:nvPr/>
        </p:nvSpPr>
        <p:spPr>
          <a:xfrm>
            <a:off x="883485" y="1344080"/>
            <a:ext cx="990108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spc="-5" dirty="0">
                <a:latin typeface="Calibri" panose="020F0502020204030204"/>
                <a:cs typeface="Calibri" panose="020F0502020204030204"/>
              </a:rPr>
              <a:t>Q.</a:t>
            </a:r>
            <a:r>
              <a:rPr lang="en-US"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dirty="0"/>
              <a:t>What is the Gray code equivalent of the  binary number </a:t>
            </a:r>
            <a:r>
              <a:rPr lang="en-US" sz="2800" b="1" dirty="0"/>
              <a:t>1011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r>
              <a:rPr lang="en-US" sz="2800" dirty="0"/>
              <a:t>A. 1100</a:t>
            </a:r>
          </a:p>
          <a:p>
            <a:r>
              <a:rPr lang="en-US" sz="2800" dirty="0"/>
              <a:t>B. 1110</a:t>
            </a:r>
          </a:p>
          <a:p>
            <a:r>
              <a:rPr lang="en-US" sz="2800" dirty="0"/>
              <a:t>C. 1001</a:t>
            </a:r>
          </a:p>
          <a:p>
            <a:r>
              <a:rPr lang="en-US" sz="2800" dirty="0"/>
              <a:t>D. 0111</a:t>
            </a:r>
          </a:p>
        </p:txBody>
      </p:sp>
    </p:spTree>
    <p:extLst>
      <p:ext uri="{BB962C8B-B14F-4D97-AF65-F5344CB8AC3E}">
        <p14:creationId xmlns:p14="http://schemas.microsoft.com/office/powerpoint/2010/main" val="2628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F22D4-ACBE-9F8E-0C8B-24AC0E435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55D1C12-EDB7-A44C-6621-761B70987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2730" y="642131"/>
            <a:ext cx="5639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10" dirty="0"/>
              <a:t> </a:t>
            </a:r>
            <a:r>
              <a:rPr spc="-30" dirty="0"/>
              <a:t>(POLL)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447C503-9397-4DD0-FD9A-1A2B1267D61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12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FE063-8D88-DFB8-46B7-D41B468A9A97}"/>
              </a:ext>
            </a:extLst>
          </p:cNvPr>
          <p:cNvSpPr txBox="1"/>
          <p:nvPr/>
        </p:nvSpPr>
        <p:spPr>
          <a:xfrm>
            <a:off x="709900" y="1562085"/>
            <a:ext cx="109609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Q. What is the binary equivalent of the Gray code </a:t>
            </a:r>
            <a:r>
              <a:rPr lang="en-US" sz="3600" b="1" dirty="0"/>
              <a:t>1101</a:t>
            </a:r>
            <a:r>
              <a:rPr lang="en-US" sz="3600" dirty="0"/>
              <a:t>?</a:t>
            </a:r>
          </a:p>
          <a:p>
            <a:endParaRPr lang="en-US" sz="3600" dirty="0"/>
          </a:p>
          <a:p>
            <a:r>
              <a:rPr lang="en-US" sz="3600" dirty="0"/>
              <a:t>A. 1000</a:t>
            </a:r>
          </a:p>
          <a:p>
            <a:r>
              <a:rPr lang="en-US" sz="3600" dirty="0"/>
              <a:t>B. 1011</a:t>
            </a:r>
          </a:p>
          <a:p>
            <a:r>
              <a:rPr lang="en-US" sz="3600" dirty="0"/>
              <a:t>C. 1111</a:t>
            </a:r>
          </a:p>
          <a:p>
            <a:r>
              <a:rPr lang="en-US" sz="3600" dirty="0"/>
              <a:t>D. 1100</a:t>
            </a:r>
          </a:p>
        </p:txBody>
      </p:sp>
    </p:spTree>
    <p:extLst>
      <p:ext uri="{BB962C8B-B14F-4D97-AF65-F5344CB8AC3E}">
        <p14:creationId xmlns:p14="http://schemas.microsoft.com/office/powerpoint/2010/main" val="208343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190CB-B4A2-40EA-2560-DF2EC3521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47123E-0EB7-291B-F9EC-64B9FE30A6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7962" y="602802"/>
            <a:ext cx="346589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330" dirty="0"/>
              <a:t>T</a:t>
            </a:r>
            <a:r>
              <a:rPr b="1" dirty="0"/>
              <a:t>ry</a:t>
            </a:r>
            <a:r>
              <a:rPr b="1" spc="-90" dirty="0"/>
              <a:t> </a:t>
            </a:r>
            <a:r>
              <a:rPr b="1" spc="-345" dirty="0"/>
              <a:t>Y</a:t>
            </a:r>
            <a:r>
              <a:rPr b="1" spc="-30" dirty="0"/>
              <a:t>o</a:t>
            </a:r>
            <a:r>
              <a:rPr b="1" spc="-45" dirty="0"/>
              <a:t>u</a:t>
            </a:r>
            <a:r>
              <a:rPr b="1" spc="-114" dirty="0"/>
              <a:t>r</a:t>
            </a:r>
            <a:r>
              <a:rPr b="1" spc="-35" dirty="0"/>
              <a:t>s</a:t>
            </a:r>
            <a:r>
              <a:rPr b="1" spc="-45" dirty="0"/>
              <a:t>e</a:t>
            </a:r>
            <a:r>
              <a:rPr b="1" spc="-30" dirty="0"/>
              <a:t>l</a:t>
            </a:r>
            <a:r>
              <a:rPr b="1" dirty="0"/>
              <a:t>f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58E63CA-EF27-F170-7649-87F91D382D20}"/>
              </a:ext>
            </a:extLst>
          </p:cNvPr>
          <p:cNvSpPr txBox="1"/>
          <p:nvPr/>
        </p:nvSpPr>
        <p:spPr>
          <a:xfrm>
            <a:off x="916939" y="1299397"/>
            <a:ext cx="7561580" cy="314380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latin typeface="Calibri" panose="020F0502020204030204"/>
                <a:cs typeface="Calibri" panose="020F0502020204030204"/>
              </a:rPr>
              <a:t>Q1.</a:t>
            </a:r>
            <a:r>
              <a:rPr lang="en-US"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spc="-20" dirty="0">
                <a:latin typeface="Calibri" panose="020F0502020204030204"/>
                <a:cs typeface="Calibri" panose="020F0502020204030204"/>
              </a:rPr>
              <a:t>Convert the decimal number 187 into BCD (Binary-Coded Decimal) code.</a:t>
            </a:r>
            <a:endParaRPr lang="en-US" sz="2800" spc="-1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2800" spc="-1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>
                <a:latin typeface="Calibri" panose="020F0502020204030204"/>
                <a:cs typeface="Calibri" panose="020F0502020204030204"/>
              </a:rPr>
              <a:t>Q2. Convert the decimal number 56 into Excess-3 code.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2800" spc="-1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>
                <a:latin typeface="Calibri" panose="020F0502020204030204"/>
                <a:cs typeface="Calibri" panose="020F0502020204030204"/>
              </a:rPr>
              <a:t>Q3. Convert the decimal number 23 into Gray Code.</a:t>
            </a:r>
            <a:endParaRPr lang="en-US"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06CAD80-EC2A-9CDE-18D7-BDE50C60936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13</a:t>
            </a:fld>
            <a:endParaRPr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4B1C93F9-C5E5-A901-B4CC-F235FDE5DF8F}"/>
              </a:ext>
            </a:extLst>
          </p:cNvPr>
          <p:cNvSpPr/>
          <p:nvPr/>
        </p:nvSpPr>
        <p:spPr>
          <a:xfrm>
            <a:off x="8382000" y="228600"/>
            <a:ext cx="28194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Home assignments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06AA6B84-4495-2353-6A92-43104F961C9B}"/>
              </a:ext>
            </a:extLst>
          </p:cNvPr>
          <p:cNvSpPr/>
          <p:nvPr/>
        </p:nvSpPr>
        <p:spPr>
          <a:xfrm>
            <a:off x="8763000" y="1143000"/>
            <a:ext cx="2667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Share on lpu live  </a:t>
            </a:r>
          </a:p>
        </p:txBody>
      </p:sp>
    </p:spTree>
    <p:extLst>
      <p:ext uri="{BB962C8B-B14F-4D97-AF65-F5344CB8AC3E}">
        <p14:creationId xmlns:p14="http://schemas.microsoft.com/office/powerpoint/2010/main" val="287694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A lightbulb">
            <a:extLst>
              <a:ext uri="{FF2B5EF4-FFF2-40B4-BE49-F238E27FC236}">
                <a16:creationId xmlns:a16="http://schemas.microsoft.com/office/drawing/2014/main" id="{10419FDC-7FF9-BA44-EDF7-6686D6469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4250" y="1506066"/>
            <a:ext cx="4621890" cy="4621890"/>
          </a:xfrm>
          <a:prstGeom prst="rect">
            <a:avLst/>
          </a:prstGeom>
        </p:spPr>
      </p:pic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C5A696C8-B8EF-605E-EC63-43FDF2B6AD1B}"/>
              </a:ext>
            </a:extLst>
          </p:cNvPr>
          <p:cNvSpPr/>
          <p:nvPr/>
        </p:nvSpPr>
        <p:spPr>
          <a:xfrm>
            <a:off x="4982148" y="1132440"/>
            <a:ext cx="2866093" cy="1168309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N" b="1" dirty="0">
                <a:solidFill>
                  <a:srgbClr val="FF0000"/>
                </a:solidFill>
                <a:latin typeface="Arial Black" panose="020B0A04020102020204" pitchFamily="34" charset="0"/>
              </a:rPr>
              <a:t>Why 1’s and 2’s Complement Needed??</a:t>
            </a:r>
          </a:p>
        </p:txBody>
      </p:sp>
    </p:spTree>
    <p:extLst>
      <p:ext uri="{BB962C8B-B14F-4D97-AF65-F5344CB8AC3E}">
        <p14:creationId xmlns:p14="http://schemas.microsoft.com/office/powerpoint/2010/main" val="209190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0DEC-1477-0FF8-BAC3-42C7FC71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81" y="787912"/>
            <a:ext cx="10515600" cy="1325563"/>
          </a:xfrm>
        </p:spPr>
        <p:txBody>
          <a:bodyPr/>
          <a:lstStyle/>
          <a:p>
            <a:r>
              <a:rPr lang="en-IN" dirty="0"/>
              <a:t>Need for Code Conversion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CB00643-B3B3-A6EC-B4C9-8537B9076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79537"/>
              </p:ext>
            </p:extLst>
          </p:nvPr>
        </p:nvGraphicFramePr>
        <p:xfrm>
          <a:off x="759541" y="1151706"/>
          <a:ext cx="10921182" cy="469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37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65D3-0367-E4D0-9BD5-57338DC3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Conversion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CE12-5FA2-AB24-0547-2BAB7B798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921"/>
            <a:ext cx="10515600" cy="4707042"/>
          </a:xfrm>
        </p:spPr>
        <p:txBody>
          <a:bodyPr/>
          <a:lstStyle/>
          <a:p>
            <a:r>
              <a:rPr lang="en-I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Decimal to BCD code</a:t>
            </a:r>
            <a:endParaRPr lang="en-IN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1.In the BCD numbering system, the given decimal number is segregated into chunks of four bits for each decimal digit within the number. 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Each decimal digit is converted into its direct binary form (usually represented in 4-bits). 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13706C-0D11-E813-7A6D-25911E585C9C}"/>
              </a:ext>
            </a:extLst>
          </p:cNvPr>
          <p:cNvGraphicFramePr>
            <a:graphicFrameLocks noGrp="1"/>
          </p:cNvGraphicFramePr>
          <p:nvPr/>
        </p:nvGraphicFramePr>
        <p:xfrm>
          <a:off x="1966451" y="3142197"/>
          <a:ext cx="5919019" cy="3445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2489">
                  <a:extLst>
                    <a:ext uri="{9D8B030D-6E8A-4147-A177-3AD203B41FA5}">
                      <a16:colId xmlns:a16="http://schemas.microsoft.com/office/drawing/2014/main" val="3671863056"/>
                    </a:ext>
                  </a:extLst>
                </a:gridCol>
                <a:gridCol w="1670944">
                  <a:extLst>
                    <a:ext uri="{9D8B030D-6E8A-4147-A177-3AD203B41FA5}">
                      <a16:colId xmlns:a16="http://schemas.microsoft.com/office/drawing/2014/main" val="326906154"/>
                    </a:ext>
                  </a:extLst>
                </a:gridCol>
                <a:gridCol w="1855586">
                  <a:extLst>
                    <a:ext uri="{9D8B030D-6E8A-4147-A177-3AD203B41FA5}">
                      <a16:colId xmlns:a16="http://schemas.microsoft.com/office/drawing/2014/main" val="52018010"/>
                    </a:ext>
                  </a:extLst>
                </a:gridCol>
              </a:tblGrid>
              <a:tr h="58326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 dirty="0">
                          <a:effectLst/>
                        </a:rPr>
                        <a:t>Decimal Number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BCD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Excess 3 code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8486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0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0000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0011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894700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0001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0100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283151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 dirty="0">
                          <a:effectLst/>
                        </a:rPr>
                        <a:t>2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0010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0101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081396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3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0011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0110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685178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4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0100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0111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124377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5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0101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1000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858625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6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0110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1001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819213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7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0111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1010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971789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8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1000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1011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1386901"/>
                  </a:ext>
                </a:extLst>
              </a:tr>
              <a:tr h="2862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9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IN" sz="1100" kern="100">
                          <a:effectLst/>
                        </a:rPr>
                        <a:t>1001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 dirty="0">
                          <a:effectLst/>
                        </a:rPr>
                        <a:t>1100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0210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59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120E9-DD26-0022-D667-D5CA1B778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5239"/>
            <a:ext cx="10515600" cy="53117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Ex-1: Convert (123)</a:t>
            </a:r>
            <a:r>
              <a:rPr lang="en-IN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N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BCD </a:t>
            </a:r>
            <a:endParaRPr lang="en-IN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the truth table above, </a:t>
            </a:r>
            <a:br>
              <a:rPr lang="en-IN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1 -&gt; 0001 </a:t>
            </a:r>
            <a:br>
              <a:rPr lang="en-IN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2 -&gt; 0010</a:t>
            </a:r>
          </a:p>
          <a:p>
            <a:r>
              <a:rPr lang="en-IN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3 -&gt; 0011 </a:t>
            </a:r>
            <a:br>
              <a:rPr lang="en-IN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Thus, BCD becomes -&gt; 0001 0010 0011 </a:t>
            </a:r>
            <a:endParaRPr lang="en-IN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Ex-2: </a:t>
            </a:r>
            <a:r>
              <a:rPr lang="en-IN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 (324)</a:t>
            </a:r>
            <a:r>
              <a:rPr lang="en-IN" b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IN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BCD </a:t>
            </a:r>
          </a:p>
          <a:p>
            <a:pPr marL="457200">
              <a:lnSpc>
                <a:spcPct val="107000"/>
              </a:lnSpc>
            </a:pPr>
            <a:r>
              <a:rPr lang="en-IN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(324)</a:t>
            </a:r>
            <a:r>
              <a:rPr lang="en-IN" i="1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IN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Again from the truth table above, </a:t>
            </a:r>
            <a:br>
              <a:rPr lang="en-IN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3 -&gt; 0011 </a:t>
            </a:r>
            <a:br>
              <a:rPr lang="en-IN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2 -&gt; 0010 </a:t>
            </a:r>
            <a:br>
              <a:rPr lang="en-IN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4 -&gt; 0100 </a:t>
            </a:r>
            <a:br>
              <a:rPr lang="en-IN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thus, BCD becomes -&gt; 0011 0010 0100 </a:t>
            </a:r>
            <a:endParaRPr lang="en-IN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040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E09FB-FB5B-B4DA-CBA3-435479F00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7D0CDF6-5C39-07ED-44E1-9AB4AA6775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6021" y="356996"/>
            <a:ext cx="5639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10" dirty="0"/>
              <a:t> </a:t>
            </a:r>
            <a:r>
              <a:rPr spc="-30" dirty="0"/>
              <a:t>(POLL)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D7BA892-328F-1A88-0487-F0D3C67B805D}"/>
              </a:ext>
            </a:extLst>
          </p:cNvPr>
          <p:cNvSpPr txBox="1"/>
          <p:nvPr/>
        </p:nvSpPr>
        <p:spPr>
          <a:xfrm>
            <a:off x="744530" y="1752358"/>
            <a:ext cx="9864475" cy="3093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2800" spc="-5" dirty="0">
                <a:latin typeface="Calibri" panose="020F0502020204030204"/>
                <a:cs typeface="Calibri" panose="020F0502020204030204"/>
              </a:rPr>
              <a:t>Q.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spc="-5" dirty="0">
                <a:latin typeface="Calibri" panose="020F0502020204030204"/>
                <a:cs typeface="Calibri" panose="020F0502020204030204"/>
              </a:rPr>
              <a:t>What is the BCD representation of the decimal number 57?</a:t>
            </a:r>
          </a:p>
          <a:p>
            <a:endParaRPr lang="en-US" sz="2800" spc="-5" dirty="0">
              <a:latin typeface="Calibri" panose="020F0502020204030204"/>
              <a:cs typeface="Calibri" panose="020F0502020204030204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800" spc="-5" dirty="0">
                <a:latin typeface="Calibri" panose="020F0502020204030204"/>
                <a:cs typeface="Calibri" panose="020F0502020204030204"/>
              </a:rPr>
              <a:t>A. 0101 0111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800" spc="-5" dirty="0">
                <a:latin typeface="Calibri" panose="020F0502020204030204"/>
                <a:cs typeface="Calibri" panose="020F0502020204030204"/>
              </a:rPr>
              <a:t>B. 0110 0111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800" spc="-5" dirty="0">
                <a:latin typeface="Calibri" panose="020F0502020204030204"/>
                <a:cs typeface="Calibri" panose="020F0502020204030204"/>
              </a:rPr>
              <a:t>C. 0101 0110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800" spc="-5" dirty="0">
                <a:latin typeface="Calibri" panose="020F0502020204030204"/>
                <a:cs typeface="Calibri" panose="020F0502020204030204"/>
              </a:rPr>
              <a:t>D. 1001 0110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527685" algn="l"/>
                <a:tab pos="5445760" algn="l"/>
              </a:tabLst>
            </a:pP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B2BF165-471C-E08A-D98C-29F44B850E9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169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07790-46EC-D6A5-C51B-0492E522E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852"/>
            <a:ext cx="9967452" cy="3795251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b="1" kern="1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Ex-1 </a:t>
            </a:r>
            <a:endParaRPr lang="en-IN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62EA7-6660-AD39-77C5-7952F06F73A0}"/>
              </a:ext>
            </a:extLst>
          </p:cNvPr>
          <p:cNvSpPr txBox="1"/>
          <p:nvPr/>
        </p:nvSpPr>
        <p:spPr>
          <a:xfrm>
            <a:off x="1700980" y="681037"/>
            <a:ext cx="85344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N" sz="36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Decimal to Excess-3 Conversion</a:t>
            </a:r>
            <a:endParaRPr lang="en-IN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2182C-CEF8-FDDA-FAC1-14447D8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416" y="5479571"/>
            <a:ext cx="7864522" cy="899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627C4A-F609-5A0F-5212-6040C6528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62" y="1425678"/>
            <a:ext cx="3836178" cy="1753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A350E8-AC32-5678-67DF-40CA9B4E3D9F}"/>
              </a:ext>
            </a:extLst>
          </p:cNvPr>
          <p:cNvSpPr txBox="1"/>
          <p:nvPr/>
        </p:nvSpPr>
        <p:spPr>
          <a:xfrm>
            <a:off x="748051" y="35822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effectLst/>
                <a:latin typeface="Montserrat" panose="00000500000000000000" pitchFamily="2" charset="0"/>
              </a:rPr>
              <a:t>Ex-2   Decimal number 31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3C61E6-F6CC-8332-2B30-F3CEAE79B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516" y="3675043"/>
            <a:ext cx="6401355" cy="1280271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7CFF333E-14B2-C63C-1162-BA7640310D78}"/>
              </a:ext>
            </a:extLst>
          </p:cNvPr>
          <p:cNvSpPr/>
          <p:nvPr/>
        </p:nvSpPr>
        <p:spPr>
          <a:xfrm>
            <a:off x="363793" y="5251134"/>
            <a:ext cx="3136492" cy="131681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Home assignment</a:t>
            </a:r>
          </a:p>
        </p:txBody>
      </p:sp>
    </p:spTree>
    <p:extLst>
      <p:ext uri="{BB962C8B-B14F-4D97-AF65-F5344CB8AC3E}">
        <p14:creationId xmlns:p14="http://schemas.microsoft.com/office/powerpoint/2010/main" val="157747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BD2EF-084E-5E97-9307-DA8CA6CCF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4D5CBDA-0E6F-01E3-1286-586BC19D1A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2730" y="642131"/>
            <a:ext cx="5639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10" dirty="0"/>
              <a:t> </a:t>
            </a:r>
            <a:r>
              <a:rPr spc="-30" dirty="0"/>
              <a:t>(POLL)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1A6619-32B0-017A-2D42-50E2DF1CFAE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7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E4EDC-65EE-DF7A-69C9-A5978F104792}"/>
              </a:ext>
            </a:extLst>
          </p:cNvPr>
          <p:cNvSpPr txBox="1"/>
          <p:nvPr/>
        </p:nvSpPr>
        <p:spPr>
          <a:xfrm>
            <a:off x="709900" y="1562085"/>
            <a:ext cx="109609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Q. What is the Excess-3 code for the decimal number </a:t>
            </a:r>
            <a:r>
              <a:rPr lang="en-US" sz="3600" b="1" dirty="0"/>
              <a:t>9</a:t>
            </a:r>
            <a:r>
              <a:rPr lang="en-US" sz="36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/>
              <a:t>A. 1010</a:t>
            </a:r>
          </a:p>
          <a:p>
            <a:r>
              <a:rPr lang="en-US" sz="3600" dirty="0"/>
              <a:t>B. 1100</a:t>
            </a:r>
          </a:p>
          <a:p>
            <a:r>
              <a:rPr lang="en-US" sz="3600" dirty="0"/>
              <a:t>C. 1001</a:t>
            </a:r>
          </a:p>
          <a:p>
            <a:r>
              <a:rPr lang="en-US" sz="3600" dirty="0"/>
              <a:t>D. 1110</a:t>
            </a:r>
          </a:p>
        </p:txBody>
      </p:sp>
    </p:spTree>
    <p:extLst>
      <p:ext uri="{BB962C8B-B14F-4D97-AF65-F5344CB8AC3E}">
        <p14:creationId xmlns:p14="http://schemas.microsoft.com/office/powerpoint/2010/main" val="250942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7962" y="602802"/>
            <a:ext cx="346589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330" dirty="0"/>
              <a:t>T</a:t>
            </a:r>
            <a:r>
              <a:rPr b="1" dirty="0"/>
              <a:t>ry</a:t>
            </a:r>
            <a:r>
              <a:rPr b="1" spc="-90" dirty="0"/>
              <a:t> </a:t>
            </a:r>
            <a:r>
              <a:rPr b="1" spc="-345" dirty="0"/>
              <a:t>Y</a:t>
            </a:r>
            <a:r>
              <a:rPr b="1" spc="-30" dirty="0"/>
              <a:t>o</a:t>
            </a:r>
            <a:r>
              <a:rPr b="1" spc="-45" dirty="0"/>
              <a:t>u</a:t>
            </a:r>
            <a:r>
              <a:rPr b="1" spc="-114" dirty="0"/>
              <a:t>r</a:t>
            </a:r>
            <a:r>
              <a:rPr b="1" spc="-35" dirty="0"/>
              <a:t>s</a:t>
            </a:r>
            <a:r>
              <a:rPr b="1" spc="-45" dirty="0"/>
              <a:t>e</a:t>
            </a:r>
            <a:r>
              <a:rPr b="1" spc="-30" dirty="0"/>
              <a:t>l</a:t>
            </a:r>
            <a:r>
              <a:rPr b="1" dirty="0"/>
              <a:t>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939" y="1299397"/>
            <a:ext cx="7561580" cy="2384627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59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Q1.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sz="2800" spc="-20" dirty="0">
                <a:latin typeface="Calibri" panose="020F0502020204030204"/>
                <a:cs typeface="Calibri" panose="020F0502020204030204"/>
              </a:rPr>
              <a:t>What is the BCD (Binary-Coded Decimal) representation of the decimal number 75?</a:t>
            </a:r>
          </a:p>
          <a:p>
            <a:pPr marL="50165">
              <a:lnSpc>
                <a:spcPct val="100000"/>
              </a:lnSpc>
              <a:spcBef>
                <a:spcPts val="595"/>
              </a:spcBef>
            </a:pPr>
            <a:endParaRPr lang="en-US" sz="2800" spc="-20" dirty="0">
              <a:latin typeface="Calibri" panose="020F0502020204030204"/>
              <a:cs typeface="Calibri" panose="020F0502020204030204"/>
            </a:endParaRPr>
          </a:p>
          <a:p>
            <a:pPr marL="50165">
              <a:lnSpc>
                <a:spcPct val="100000"/>
              </a:lnSpc>
              <a:spcBef>
                <a:spcPts val="595"/>
              </a:spcBef>
            </a:pPr>
            <a:r>
              <a:rPr lang="en-US" sz="2800" spc="-20" dirty="0">
                <a:latin typeface="Calibri" panose="020F0502020204030204"/>
                <a:cs typeface="Calibri" panose="020F0502020204030204"/>
              </a:rPr>
              <a:t>Q2. Which of the following is the Excess-3 code for the decimal number 26?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811" y="6464909"/>
            <a:ext cx="244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8</a:t>
            </a:fld>
            <a:endParaRPr dirty="0"/>
          </a:p>
        </p:txBody>
      </p:sp>
      <p:sp>
        <p:nvSpPr>
          <p:cNvPr id="9" name="Cloud 8"/>
          <p:cNvSpPr/>
          <p:nvPr/>
        </p:nvSpPr>
        <p:spPr>
          <a:xfrm>
            <a:off x="8382000" y="228600"/>
            <a:ext cx="28194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Home assignments</a:t>
            </a:r>
          </a:p>
        </p:txBody>
      </p:sp>
      <p:sp>
        <p:nvSpPr>
          <p:cNvPr id="10" name="Cloud 9"/>
          <p:cNvSpPr/>
          <p:nvPr/>
        </p:nvSpPr>
        <p:spPr>
          <a:xfrm>
            <a:off x="8763000" y="1143000"/>
            <a:ext cx="2667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Share on lpu live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E4F1-4C01-D19D-433F-71BD72C4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155"/>
            <a:ext cx="10515600" cy="860322"/>
          </a:xfrm>
        </p:spPr>
        <p:txBody>
          <a:bodyPr>
            <a:normAutofit fontScale="90000"/>
          </a:bodyPr>
          <a:lstStyle/>
          <a:p>
            <a:r>
              <a:rPr lang="en-IN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Binary to Gray Code Conversion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7AE5A-CBC0-70D1-AA15-F148F7948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78" y="1404131"/>
            <a:ext cx="8800487" cy="40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944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7540</TotalTime>
  <Words>438</Words>
  <Application>Microsoft Office PowerPoint</Application>
  <PresentationFormat>Widescreen</PresentationFormat>
  <Paragraphs>110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Arial Black</vt:lpstr>
      <vt:lpstr>Calibri</vt:lpstr>
      <vt:lpstr>Montserrat</vt:lpstr>
      <vt:lpstr>Times New Roman</vt:lpstr>
      <vt:lpstr>1_Office Theme</vt:lpstr>
      <vt:lpstr>PowerPoint Presentation</vt:lpstr>
      <vt:lpstr>Need for Code Conversion</vt:lpstr>
      <vt:lpstr>Code Conversion</vt:lpstr>
      <vt:lpstr>PowerPoint Presentation</vt:lpstr>
      <vt:lpstr>QUICK QUIZ (POLL)</vt:lpstr>
      <vt:lpstr>PowerPoint Presentation</vt:lpstr>
      <vt:lpstr>QUICK QUIZ (POLL)</vt:lpstr>
      <vt:lpstr>Try Yourself</vt:lpstr>
      <vt:lpstr>Binary to Gray Code Conversion </vt:lpstr>
      <vt:lpstr>Gray Code to Binary Conversion </vt:lpstr>
      <vt:lpstr>QUICK QUIZ (POLL)</vt:lpstr>
      <vt:lpstr>QUICK QUIZ (POLL)</vt:lpstr>
      <vt:lpstr>Try Yourself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lovi raj gupta</dc:creator>
  <cp:lastModifiedBy>kumud.2804@outlook.com</cp:lastModifiedBy>
  <cp:revision>20</cp:revision>
  <dcterms:created xsi:type="dcterms:W3CDTF">2024-12-19T08:47:23Z</dcterms:created>
  <dcterms:modified xsi:type="dcterms:W3CDTF">2025-01-09T10:24:26Z</dcterms:modified>
</cp:coreProperties>
</file>